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4"/>
  </p:notesMasterIdLst>
  <p:sldIdLst>
    <p:sldId id="280" r:id="rId5"/>
    <p:sldId id="281" r:id="rId6"/>
    <p:sldId id="282" r:id="rId7"/>
    <p:sldId id="283" r:id="rId8"/>
    <p:sldId id="284" r:id="rId9"/>
    <p:sldId id="285" r:id="rId10"/>
    <p:sldId id="287" r:id="rId11"/>
    <p:sldId id="286" r:id="rId12"/>
    <p:sldId id="288" r:id="rId13"/>
    <p:sldId id="289" r:id="rId14"/>
    <p:sldId id="290" r:id="rId15"/>
    <p:sldId id="291" r:id="rId16"/>
    <p:sldId id="293" r:id="rId17"/>
    <p:sldId id="294" r:id="rId18"/>
    <p:sldId id="295" r:id="rId19"/>
    <p:sldId id="296" r:id="rId20"/>
    <p:sldId id="297" r:id="rId21"/>
    <p:sldId id="298" r:id="rId22"/>
    <p:sldId id="29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autoAdjust="0"/>
    <p:restoredTop sz="94619" autoAdjust="0"/>
  </p:normalViewPr>
  <p:slideViewPr>
    <p:cSldViewPr snapToGrid="0">
      <p:cViewPr varScale="1">
        <p:scale>
          <a:sx n="60" d="100"/>
          <a:sy n="60" d="100"/>
        </p:scale>
        <p:origin x="72" y="11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0D66D6-9416-45B7-993E-6A343F5A1C6C}" type="datetimeFigureOut">
              <a:rPr lang="en-ZA" smtClean="0"/>
              <a:t>2021/03/23</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616A9D-DFA9-464E-9276-92DBB1F8C0C9}" type="slidenum">
              <a:rPr lang="en-ZA" smtClean="0"/>
              <a:t>‹#›</a:t>
            </a:fld>
            <a:endParaRPr lang="en-ZA"/>
          </a:p>
        </p:txBody>
      </p:sp>
    </p:spTree>
    <p:extLst>
      <p:ext uri="{BB962C8B-B14F-4D97-AF65-F5344CB8AC3E}">
        <p14:creationId xmlns:p14="http://schemas.microsoft.com/office/powerpoint/2010/main" val="2288395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F73B04D-36FB-4CA5-8648-884F84B19FFA}" type="datetime1">
              <a:rPr lang="en-US" smtClean="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34B9B3D-45F0-45C9-ACE6-4A079124E269}" type="datetime1">
              <a:rPr lang="en-US" smtClean="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59BDD2-9CB5-4757-9853-F8C603EFB7C7}" type="datetime1">
              <a:rPr lang="en-US" smtClean="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C146C0-0662-4F90-9CD8-D06CFA53E6DD}" type="datetime1">
              <a:rPr lang="en-US" smtClean="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468C09-D6EE-4407-8310-EEAD0D2F508F}" type="datetime1">
              <a:rPr lang="en-US" smtClean="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CEDC0BC-3E58-45DE-9803-B1D89B2CE298}" type="datetime1">
              <a:rPr lang="en-US" smtClean="0"/>
              <a:t>3/23/2021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3B134A8-28BD-49EC-97D0-9124BF9C2B7C}" type="datetime1">
              <a:rPr lang="en-US" smtClean="0"/>
              <a:t>3/23/2021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8CE156-4E90-4A57-8399-E511DB5E9B3C}" type="datetime1">
              <a:rPr lang="en-US" smtClean="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6C14D-F232-4B23-9E87-95DBA16FA16D}" type="datetime1">
              <a:rPr lang="en-US" smtClean="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19726D5-B091-448A-B48B-213A8E09BBB6}" type="datetime1">
              <a:rPr lang="en-US" smtClean="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3FECB2-ABA3-4927-BA1D-5C19BE0A9D76}" type="datetime1">
              <a:rPr lang="en-US" smtClean="0"/>
              <a:t>3/23/2021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19F4423-F361-4CEE-B834-F3E32DA08DBB}" type="datetime1">
              <a:rPr lang="en-US" smtClean="0"/>
              <a:t>3/23/2021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4E1D7A-8064-4016-A606-2B93072A21DC}" type="datetime1">
              <a:rPr lang="en-US" smtClean="0"/>
              <a:t>3/23/2021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578835-3148-48AC-9934-063E87DE36E5}" type="datetime1">
              <a:rPr lang="en-US" smtClean="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F6F1231-7DAA-47BD-9A24-31D6B7885ADA}" type="datetime1">
              <a:rPr lang="en-US" smtClean="0"/>
              <a:t>3/23/2021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619BD826-EC26-41E0-8820-72F6BD83121A}" type="datetime1">
              <a:rPr lang="en-US" smtClean="0"/>
              <a:t>3/23/2021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extraspace.com/blog/moving/city-guides/best-boroughs-nyc/"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www.forafinancial.com/blog/small-business/open-business-in-new-york/#:~:text=CNBC%20recently%20named%20New%20York,industries%20like%20IT%20and%20entertainmen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ocl.us/new_york_dataset"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developer.foursquare.com/"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186063" y="1092057"/>
            <a:ext cx="3922906" cy="2420504"/>
          </a:xfrm>
        </p:spPr>
        <p:txBody>
          <a:bodyPr>
            <a:normAutofit/>
          </a:bodyPr>
          <a:lstStyle/>
          <a:p>
            <a:pPr algn="l"/>
            <a:r>
              <a:rPr lang="en-US" sz="3200" dirty="0"/>
              <a:t>Coursera &amp; IBM Capstone project The battle of Neighborhoods</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186063" y="4425354"/>
            <a:ext cx="3485072" cy="1026544"/>
          </a:xfrm>
        </p:spPr>
        <p:txBody>
          <a:bodyPr>
            <a:normAutofit/>
          </a:bodyPr>
          <a:lstStyle/>
          <a:p>
            <a:pPr algn="l"/>
            <a:r>
              <a:rPr lang="en-US" sz="2300" dirty="0">
                <a:solidFill>
                  <a:srgbClr val="5792BA"/>
                </a:solidFill>
              </a:rPr>
              <a:t>By Tevin </a:t>
            </a:r>
            <a:r>
              <a:rPr lang="en-US" dirty="0">
                <a:solidFill>
                  <a:srgbClr val="5792BA"/>
                </a:solidFill>
              </a:rPr>
              <a:t>Richard</a:t>
            </a:r>
            <a:endParaRPr lang="en-US" sz="2300" dirty="0">
              <a:solidFill>
                <a:srgbClr val="5792BA"/>
              </a:solidFill>
            </a:endParaRPr>
          </a:p>
        </p:txBody>
      </p:sp>
      <p:sp>
        <p:nvSpPr>
          <p:cNvPr id="4" name="TextBox 3">
            <a:extLst>
              <a:ext uri="{FF2B5EF4-FFF2-40B4-BE49-F238E27FC236}">
                <a16:creationId xmlns:a16="http://schemas.microsoft.com/office/drawing/2014/main" id="{FB964520-7620-4CB8-91FC-6E0BAA73F285}"/>
              </a:ext>
            </a:extLst>
          </p:cNvPr>
          <p:cNvSpPr txBox="1"/>
          <p:nvPr/>
        </p:nvSpPr>
        <p:spPr>
          <a:xfrm>
            <a:off x="7186063" y="3724718"/>
            <a:ext cx="3813879" cy="584775"/>
          </a:xfrm>
          <a:prstGeom prst="rect">
            <a:avLst/>
          </a:prstGeom>
          <a:noFill/>
        </p:spPr>
        <p:txBody>
          <a:bodyPr wrap="square" rtlCol="0">
            <a:spAutoFit/>
          </a:bodyPr>
          <a:lstStyle/>
          <a:p>
            <a:r>
              <a:rPr lang="en-US" sz="1600" dirty="0"/>
              <a:t>Identifying the best location to open a new Italian restaurant in New York City</a:t>
            </a:r>
            <a:endParaRPr lang="en-ZA" sz="1600" dirty="0"/>
          </a:p>
        </p:txBody>
      </p:sp>
      <p:sp>
        <p:nvSpPr>
          <p:cNvPr id="5" name="Slide Number Placeholder 4">
            <a:extLst>
              <a:ext uri="{FF2B5EF4-FFF2-40B4-BE49-F238E27FC236}">
                <a16:creationId xmlns:a16="http://schemas.microsoft.com/office/drawing/2014/main" id="{E7A13B3A-59FC-4E94-AAAD-E09283CC41BB}"/>
              </a:ext>
            </a:extLst>
          </p:cNvPr>
          <p:cNvSpPr>
            <a:spLocks noGrp="1"/>
          </p:cNvSpPr>
          <p:nvPr>
            <p:ph type="sldNum" sz="quarter" idx="12"/>
          </p:nvPr>
        </p:nvSpPr>
        <p:spPr/>
        <p:txBody>
          <a:bodyPr/>
          <a:lstStyle/>
          <a:p>
            <a:fld id="{3A98EE3D-8CD1-4C3F-BD1C-C98C9596463C}" type="slidenum">
              <a:rPr lang="en-US" smtClean="0"/>
              <a:pPr/>
              <a:t>1</a:t>
            </a:fld>
            <a:endParaRPr lang="en-US" dirty="0"/>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10</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7919864" y="788783"/>
            <a:ext cx="4079630" cy="6186309"/>
          </a:xfrm>
          <a:prstGeom prst="rect">
            <a:avLst/>
          </a:prstGeom>
          <a:noFill/>
        </p:spPr>
        <p:txBody>
          <a:bodyPr wrap="square" rtlCol="0">
            <a:spAutoFit/>
          </a:bodyPr>
          <a:lstStyle/>
          <a:p>
            <a:r>
              <a:rPr lang="en-US" b="1" dirty="0"/>
              <a:t>K-Means clustering algorithm centroids:</a:t>
            </a:r>
          </a:p>
          <a:p>
            <a:r>
              <a:rPr lang="en-US" b="1" dirty="0"/>
              <a:t> </a:t>
            </a:r>
          </a:p>
          <a:p>
            <a:endParaRPr lang="en-US" dirty="0"/>
          </a:p>
          <a:p>
            <a:pPr marL="285750" lvl="0" indent="-285750">
              <a:lnSpc>
                <a:spcPct val="150000"/>
              </a:lnSpc>
              <a:buFont typeface="Arial" panose="020B0604020202020204" pitchFamily="34" charset="0"/>
              <a:buChar char="•"/>
            </a:pPr>
            <a:r>
              <a:rPr lang="en-ZA" dirty="0"/>
              <a:t>Cluster 0 - Contains low likes &amp; highly rated Italian restaurants</a:t>
            </a:r>
          </a:p>
          <a:p>
            <a:pPr marL="285750" lvl="0" indent="-285750">
              <a:lnSpc>
                <a:spcPct val="150000"/>
              </a:lnSpc>
              <a:buFont typeface="Arial" panose="020B0604020202020204" pitchFamily="34" charset="0"/>
              <a:buChar char="•"/>
            </a:pPr>
            <a:r>
              <a:rPr lang="en-US" dirty="0"/>
              <a:t>Cluster 1 - Contains highly liked &amp; highly rated Italian restaurants</a:t>
            </a:r>
          </a:p>
          <a:p>
            <a:pPr marL="285750" lvl="0" indent="-285750">
              <a:lnSpc>
                <a:spcPct val="150000"/>
              </a:lnSpc>
              <a:buFont typeface="Arial" panose="020B0604020202020204" pitchFamily="34" charset="0"/>
              <a:buChar char="•"/>
            </a:pPr>
            <a:r>
              <a:rPr lang="en-US" dirty="0"/>
              <a:t>Cluster 2 - Contains low likes &amp; lowly rated Italian restaurants</a:t>
            </a:r>
          </a:p>
          <a:p>
            <a:pPr marL="285750" lvl="0" indent="-285750">
              <a:lnSpc>
                <a:spcPct val="150000"/>
              </a:lnSpc>
              <a:buFont typeface="Arial" panose="020B0604020202020204" pitchFamily="34" charset="0"/>
              <a:buChar char="•"/>
            </a:pPr>
            <a:r>
              <a:rPr lang="en-US" dirty="0"/>
              <a:t>Cluster 3 - Contains medium liked and highly rated Italian restaurants</a:t>
            </a:r>
          </a:p>
          <a:p>
            <a:pPr marL="285750" lvl="0" indent="-285750">
              <a:lnSpc>
                <a:spcPct val="150000"/>
              </a:lnSpc>
              <a:buFont typeface="Arial" panose="020B0604020202020204" pitchFamily="34" charset="0"/>
              <a:buChar char="•"/>
            </a:pPr>
            <a:r>
              <a:rPr lang="en-US" dirty="0"/>
              <a:t>Cluster 4 - Contains highly liked and highly rated Italian restaurants</a:t>
            </a:r>
          </a:p>
          <a:p>
            <a:pPr marL="285750" lvl="0" indent="-285750">
              <a:buFont typeface="Arial" panose="020B0604020202020204" pitchFamily="34" charset="0"/>
              <a:buChar char="•"/>
            </a:pPr>
            <a:endParaRPr lang="en-ZA"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ZA" dirty="0"/>
          </a:p>
        </p:txBody>
      </p:sp>
      <p:pic>
        <p:nvPicPr>
          <p:cNvPr id="6" name="Picture 5">
            <a:extLst>
              <a:ext uri="{FF2B5EF4-FFF2-40B4-BE49-F238E27FC236}">
                <a16:creationId xmlns:a16="http://schemas.microsoft.com/office/drawing/2014/main" id="{73BDF0F0-94B4-41FD-86FB-94DB8EEF1FFF}"/>
              </a:ext>
            </a:extLst>
          </p:cNvPr>
          <p:cNvPicPr/>
          <p:nvPr/>
        </p:nvPicPr>
        <p:blipFill>
          <a:blip r:embed="rId3"/>
          <a:stretch>
            <a:fillRect/>
          </a:stretch>
        </p:blipFill>
        <p:spPr>
          <a:xfrm>
            <a:off x="439529" y="1874202"/>
            <a:ext cx="7319914" cy="3109595"/>
          </a:xfrm>
          <a:prstGeom prst="rect">
            <a:avLst/>
          </a:prstGeom>
        </p:spPr>
      </p:pic>
    </p:spTree>
    <p:extLst>
      <p:ext uri="{BB962C8B-B14F-4D97-AF65-F5344CB8AC3E}">
        <p14:creationId xmlns:p14="http://schemas.microsoft.com/office/powerpoint/2010/main" val="1757933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11</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7878783" y="1257300"/>
            <a:ext cx="4079630" cy="5078313"/>
          </a:xfrm>
          <a:prstGeom prst="rect">
            <a:avLst/>
          </a:prstGeom>
          <a:noFill/>
        </p:spPr>
        <p:txBody>
          <a:bodyPr wrap="square" rtlCol="0">
            <a:spAutoFit/>
          </a:bodyPr>
          <a:lstStyle/>
          <a:p>
            <a:pPr lvl="0"/>
            <a:r>
              <a:rPr lang="en-ZA" dirty="0"/>
              <a:t>Lowest rated Italian Restaurant in NYC, Manhattan: </a:t>
            </a:r>
          </a:p>
          <a:p>
            <a:pPr lvl="1"/>
            <a:r>
              <a:rPr lang="en-ZA" dirty="0"/>
              <a:t>Name: Pizza Shack</a:t>
            </a:r>
          </a:p>
          <a:p>
            <a:pPr lvl="1"/>
            <a:r>
              <a:rPr lang="en-ZA" dirty="0"/>
              <a:t>Rating: 4.8 </a:t>
            </a:r>
          </a:p>
          <a:p>
            <a:pPr lvl="1"/>
            <a:r>
              <a:rPr lang="en-ZA" dirty="0"/>
              <a:t>Likes: 3.0 </a:t>
            </a:r>
          </a:p>
          <a:p>
            <a:pPr lvl="1"/>
            <a:r>
              <a:rPr lang="en-ZA" dirty="0"/>
              <a:t>Neighborhood: Flatiron</a:t>
            </a:r>
          </a:p>
          <a:p>
            <a:pPr lvl="0"/>
            <a:endParaRPr lang="en-ZA" dirty="0"/>
          </a:p>
          <a:p>
            <a:pPr lvl="0"/>
            <a:r>
              <a:rPr lang="en-ZA" dirty="0"/>
              <a:t>Highest rated Italian Restaurant in NYC, Manhattan: </a:t>
            </a:r>
          </a:p>
          <a:p>
            <a:pPr lvl="1"/>
            <a:r>
              <a:rPr lang="en-ZA" dirty="0"/>
              <a:t>Name: </a:t>
            </a:r>
            <a:r>
              <a:rPr lang="en-ZA" dirty="0" err="1"/>
              <a:t>L’Artusi</a:t>
            </a:r>
            <a:endParaRPr lang="en-ZA" dirty="0"/>
          </a:p>
          <a:p>
            <a:pPr lvl="1"/>
            <a:r>
              <a:rPr lang="en-ZA" dirty="0"/>
              <a:t>Rating: 9.4 </a:t>
            </a:r>
          </a:p>
          <a:p>
            <a:pPr lvl="1"/>
            <a:r>
              <a:rPr lang="en-ZA" dirty="0"/>
              <a:t>Likes: 1172 </a:t>
            </a:r>
          </a:p>
          <a:p>
            <a:pPr lvl="1"/>
            <a:r>
              <a:rPr lang="en-ZA" dirty="0"/>
              <a:t>Neighborhood: Chelsea, Little Italy</a:t>
            </a:r>
          </a:p>
          <a:p>
            <a:pPr lvl="0"/>
            <a:endParaRPr lang="en-ZA" dirty="0"/>
          </a:p>
          <a:p>
            <a:pPr lvl="0"/>
            <a:endParaRPr lang="en-ZA"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ZA" dirty="0"/>
          </a:p>
        </p:txBody>
      </p:sp>
      <p:pic>
        <p:nvPicPr>
          <p:cNvPr id="7" name="Picture 6">
            <a:extLst>
              <a:ext uri="{FF2B5EF4-FFF2-40B4-BE49-F238E27FC236}">
                <a16:creationId xmlns:a16="http://schemas.microsoft.com/office/drawing/2014/main" id="{DD7E8352-F56C-4B40-913C-6E507D6566CF}"/>
              </a:ext>
            </a:extLst>
          </p:cNvPr>
          <p:cNvPicPr/>
          <p:nvPr/>
        </p:nvPicPr>
        <p:blipFill rotWithShape="1">
          <a:blip r:embed="rId3"/>
          <a:srcRect l="-1" r="-91" b="18601"/>
          <a:stretch/>
        </p:blipFill>
        <p:spPr bwMode="auto">
          <a:xfrm>
            <a:off x="397710" y="1257300"/>
            <a:ext cx="6964382" cy="2171700"/>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96F29F58-E7F1-4512-9988-E5FFA34BA4ED}"/>
              </a:ext>
            </a:extLst>
          </p:cNvPr>
          <p:cNvPicPr/>
          <p:nvPr/>
        </p:nvPicPr>
        <p:blipFill rotWithShape="1">
          <a:blip r:embed="rId4"/>
          <a:srcRect t="40702"/>
          <a:stretch/>
        </p:blipFill>
        <p:spPr bwMode="auto">
          <a:xfrm>
            <a:off x="397709" y="3612958"/>
            <a:ext cx="6964381" cy="21717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07511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12</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7878783" y="1257300"/>
            <a:ext cx="4079630" cy="5632311"/>
          </a:xfrm>
          <a:prstGeom prst="rect">
            <a:avLst/>
          </a:prstGeom>
          <a:noFill/>
        </p:spPr>
        <p:txBody>
          <a:bodyPr wrap="square" rtlCol="0">
            <a:spAutoFit/>
          </a:bodyPr>
          <a:lstStyle/>
          <a:p>
            <a:pPr lvl="0"/>
            <a:r>
              <a:rPr lang="en-ZA" dirty="0"/>
              <a:t>Lowest rated Italian Restaurant in NYC, Manhattan: </a:t>
            </a:r>
          </a:p>
          <a:p>
            <a:pPr lvl="1"/>
            <a:r>
              <a:rPr lang="en-ZA" dirty="0"/>
              <a:t>Name: Pizza Shack</a:t>
            </a:r>
          </a:p>
          <a:p>
            <a:pPr lvl="1"/>
            <a:r>
              <a:rPr lang="en-ZA" dirty="0"/>
              <a:t>Rating: 4.8 </a:t>
            </a:r>
          </a:p>
          <a:p>
            <a:pPr lvl="1"/>
            <a:r>
              <a:rPr lang="en-ZA" dirty="0"/>
              <a:t>Likes: 3.0 </a:t>
            </a:r>
          </a:p>
          <a:p>
            <a:pPr lvl="1"/>
            <a:r>
              <a:rPr lang="en-ZA" dirty="0"/>
              <a:t>Neighborhood: Flatiron</a:t>
            </a:r>
          </a:p>
          <a:p>
            <a:pPr lvl="1"/>
            <a:endParaRPr lang="en-ZA" dirty="0"/>
          </a:p>
          <a:p>
            <a:pPr lvl="1"/>
            <a:endParaRPr lang="en-ZA" dirty="0"/>
          </a:p>
          <a:p>
            <a:pPr lvl="0"/>
            <a:endParaRPr lang="en-ZA" dirty="0"/>
          </a:p>
          <a:p>
            <a:pPr lvl="0"/>
            <a:r>
              <a:rPr lang="en-ZA" dirty="0"/>
              <a:t>Highest rated Italian Restaurant in NYC, Manhattan: </a:t>
            </a:r>
          </a:p>
          <a:p>
            <a:pPr lvl="1"/>
            <a:r>
              <a:rPr lang="en-ZA" dirty="0"/>
              <a:t>Name: </a:t>
            </a:r>
            <a:r>
              <a:rPr lang="en-ZA" dirty="0" err="1"/>
              <a:t>L’Artusi</a:t>
            </a:r>
            <a:endParaRPr lang="en-ZA" dirty="0"/>
          </a:p>
          <a:p>
            <a:pPr lvl="1"/>
            <a:r>
              <a:rPr lang="en-ZA" dirty="0"/>
              <a:t>Rating: 9.4 </a:t>
            </a:r>
          </a:p>
          <a:p>
            <a:pPr lvl="1"/>
            <a:r>
              <a:rPr lang="en-ZA" dirty="0"/>
              <a:t>Likes: 1172 </a:t>
            </a:r>
          </a:p>
          <a:p>
            <a:pPr lvl="1"/>
            <a:r>
              <a:rPr lang="en-ZA" dirty="0"/>
              <a:t>Neighborhood: Chelsea, Little Italy</a:t>
            </a:r>
          </a:p>
          <a:p>
            <a:pPr lvl="0"/>
            <a:endParaRPr lang="en-ZA" dirty="0"/>
          </a:p>
          <a:p>
            <a:pPr lvl="0"/>
            <a:endParaRPr lang="en-ZA"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ZA" dirty="0"/>
          </a:p>
        </p:txBody>
      </p:sp>
      <p:pic>
        <p:nvPicPr>
          <p:cNvPr id="7" name="Picture 6">
            <a:extLst>
              <a:ext uri="{FF2B5EF4-FFF2-40B4-BE49-F238E27FC236}">
                <a16:creationId xmlns:a16="http://schemas.microsoft.com/office/drawing/2014/main" id="{DD7E8352-F56C-4B40-913C-6E507D6566CF}"/>
              </a:ext>
            </a:extLst>
          </p:cNvPr>
          <p:cNvPicPr/>
          <p:nvPr/>
        </p:nvPicPr>
        <p:blipFill rotWithShape="1">
          <a:blip r:embed="rId3"/>
          <a:srcRect l="-1" r="-91" b="18601"/>
          <a:stretch/>
        </p:blipFill>
        <p:spPr bwMode="auto">
          <a:xfrm>
            <a:off x="397710" y="1257300"/>
            <a:ext cx="6964382" cy="2171700"/>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96F29F58-E7F1-4512-9988-E5FFA34BA4ED}"/>
              </a:ext>
            </a:extLst>
          </p:cNvPr>
          <p:cNvPicPr/>
          <p:nvPr/>
        </p:nvPicPr>
        <p:blipFill rotWithShape="1">
          <a:blip r:embed="rId4"/>
          <a:srcRect t="40702"/>
          <a:stretch/>
        </p:blipFill>
        <p:spPr bwMode="auto">
          <a:xfrm>
            <a:off x="397709" y="3612958"/>
            <a:ext cx="6964381" cy="21717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42059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13</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877350" y="1257300"/>
            <a:ext cx="4079630" cy="923330"/>
          </a:xfrm>
          <a:prstGeom prst="rect">
            <a:avLst/>
          </a:prstGeom>
          <a:noFill/>
        </p:spPr>
        <p:txBody>
          <a:bodyPr wrap="square" rtlCol="0">
            <a:spAutoFit/>
          </a:bodyPr>
          <a:lstStyle/>
          <a:p>
            <a:pPr lvl="0"/>
            <a:r>
              <a:rPr lang="en-ZA" dirty="0"/>
              <a:t>Best Neighborhoods  1 - Inwood </a:t>
            </a:r>
          </a:p>
          <a:p>
            <a:endParaRPr lang="en-US" dirty="0"/>
          </a:p>
          <a:p>
            <a:pPr marL="285750" indent="-285750">
              <a:buFont typeface="Arial" panose="020B0604020202020204" pitchFamily="34" charset="0"/>
              <a:buChar char="•"/>
            </a:pPr>
            <a:endParaRPr lang="en-ZA" dirty="0"/>
          </a:p>
        </p:txBody>
      </p:sp>
      <p:pic>
        <p:nvPicPr>
          <p:cNvPr id="3" name="Picture 2">
            <a:extLst>
              <a:ext uri="{FF2B5EF4-FFF2-40B4-BE49-F238E27FC236}">
                <a16:creationId xmlns:a16="http://schemas.microsoft.com/office/drawing/2014/main" id="{A062DC1B-676E-476F-9D6B-C7D3838B0CFA}"/>
              </a:ext>
            </a:extLst>
          </p:cNvPr>
          <p:cNvPicPr>
            <a:picLocks noChangeAspect="1"/>
          </p:cNvPicPr>
          <p:nvPr/>
        </p:nvPicPr>
        <p:blipFill rotWithShape="1">
          <a:blip r:embed="rId3"/>
          <a:srcRect t="2579"/>
          <a:stretch/>
        </p:blipFill>
        <p:spPr>
          <a:xfrm>
            <a:off x="859501" y="1921989"/>
            <a:ext cx="10031282" cy="4493013"/>
          </a:xfrm>
          <a:prstGeom prst="rect">
            <a:avLst/>
          </a:prstGeom>
        </p:spPr>
      </p:pic>
    </p:spTree>
    <p:extLst>
      <p:ext uri="{BB962C8B-B14F-4D97-AF65-F5344CB8AC3E}">
        <p14:creationId xmlns:p14="http://schemas.microsoft.com/office/powerpoint/2010/main" val="2430001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a:t>Results </a:t>
            </a:r>
            <a:endParaRPr lang="en-US" b="1" dirty="0"/>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14</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877350" y="1257300"/>
            <a:ext cx="4079630" cy="923330"/>
          </a:xfrm>
          <a:prstGeom prst="rect">
            <a:avLst/>
          </a:prstGeom>
          <a:noFill/>
        </p:spPr>
        <p:txBody>
          <a:bodyPr wrap="square" rtlCol="0">
            <a:spAutoFit/>
          </a:bodyPr>
          <a:lstStyle/>
          <a:p>
            <a:pPr lvl="0"/>
            <a:r>
              <a:rPr lang="en-ZA"/>
              <a:t>Best Neighborhoods  2 – Marble Hill</a:t>
            </a:r>
          </a:p>
          <a:p>
            <a:endParaRPr lang="en-US"/>
          </a:p>
          <a:p>
            <a:pPr marL="285750" indent="-285750">
              <a:buFont typeface="Arial" panose="020B0604020202020204" pitchFamily="34" charset="0"/>
              <a:buChar char="•"/>
            </a:pPr>
            <a:endParaRPr lang="en-ZA" dirty="0"/>
          </a:p>
        </p:txBody>
      </p:sp>
      <p:pic>
        <p:nvPicPr>
          <p:cNvPr id="4" name="Picture 3">
            <a:extLst>
              <a:ext uri="{FF2B5EF4-FFF2-40B4-BE49-F238E27FC236}">
                <a16:creationId xmlns:a16="http://schemas.microsoft.com/office/drawing/2014/main" id="{1A9F3391-7340-4992-9377-86890D6C3F9A}"/>
              </a:ext>
            </a:extLst>
          </p:cNvPr>
          <p:cNvPicPr>
            <a:picLocks noChangeAspect="1"/>
          </p:cNvPicPr>
          <p:nvPr/>
        </p:nvPicPr>
        <p:blipFill>
          <a:blip r:embed="rId3"/>
          <a:stretch>
            <a:fillRect/>
          </a:stretch>
        </p:blipFill>
        <p:spPr>
          <a:xfrm>
            <a:off x="924444" y="1612899"/>
            <a:ext cx="9589567" cy="5044160"/>
          </a:xfrm>
          <a:prstGeom prst="rect">
            <a:avLst/>
          </a:prstGeom>
        </p:spPr>
      </p:pic>
    </p:spTree>
    <p:extLst>
      <p:ext uri="{BB962C8B-B14F-4D97-AF65-F5344CB8AC3E}">
        <p14:creationId xmlns:p14="http://schemas.microsoft.com/office/powerpoint/2010/main" val="145750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 Answers to problem questions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15</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877350" y="1257300"/>
            <a:ext cx="10753176" cy="5909310"/>
          </a:xfrm>
          <a:prstGeom prst="rect">
            <a:avLst/>
          </a:prstGeom>
          <a:noFill/>
        </p:spPr>
        <p:txBody>
          <a:bodyPr wrap="square" rtlCol="0">
            <a:spAutoFit/>
          </a:bodyPr>
          <a:lstStyle/>
          <a:p>
            <a:pPr lvl="0"/>
            <a:r>
              <a:rPr lang="en-US" dirty="0"/>
              <a:t>1. Which borough in NYC would be the best borough to open an Italian restaurant? (Based on least competition)</a:t>
            </a:r>
            <a:endParaRPr lang="en-ZA" dirty="0"/>
          </a:p>
          <a:p>
            <a:pPr lvl="1"/>
            <a:r>
              <a:rPr lang="en-US" i="1" dirty="0">
                <a:solidFill>
                  <a:srgbClr val="FFFF00"/>
                </a:solidFill>
              </a:rPr>
              <a:t>Answer : Manhattan</a:t>
            </a:r>
          </a:p>
          <a:p>
            <a:endParaRPr lang="en-US" b="1" i="1" dirty="0"/>
          </a:p>
          <a:p>
            <a:pPr lvl="0"/>
            <a:r>
              <a:rPr lang="en-US" i="1" dirty="0"/>
              <a:t>2. </a:t>
            </a:r>
            <a:r>
              <a:rPr lang="en-US" dirty="0"/>
              <a:t>Which location has the highest number of Italian restaurants? </a:t>
            </a:r>
            <a:endParaRPr lang="en-ZA" dirty="0"/>
          </a:p>
          <a:p>
            <a:pPr lvl="1"/>
            <a:r>
              <a:rPr lang="en-US" i="1" dirty="0">
                <a:solidFill>
                  <a:srgbClr val="FFFF00"/>
                </a:solidFill>
              </a:rPr>
              <a:t>Answer: The following Neighborhoods each have the highest number of Italian restaurants (50 restaurants): </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Greenwich Village</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Carnegie Hill</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Upper East Side</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Turtle Bay</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Sutton Place</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Chinatown</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Soho</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Civic Center</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Hudson Yards</a:t>
            </a:r>
            <a:endParaRPr lang="en-ZA" dirty="0">
              <a:solidFill>
                <a:srgbClr val="FFFF00"/>
              </a:solidFill>
            </a:endParaRPr>
          </a:p>
          <a:p>
            <a:pPr marL="1200150" lvl="2" indent="-285750">
              <a:buFont typeface="Arial" panose="020B0604020202020204" pitchFamily="34" charset="0"/>
              <a:buChar char="•"/>
            </a:pPr>
            <a:r>
              <a:rPr lang="en-US" i="1" dirty="0" err="1">
                <a:solidFill>
                  <a:srgbClr val="FFFF00"/>
                </a:solidFill>
              </a:rPr>
              <a:t>Noho</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Clinton</a:t>
            </a:r>
            <a:endParaRPr lang="en-ZA" dirty="0">
              <a:solidFill>
                <a:srgbClr val="FFFF00"/>
              </a:solidFill>
            </a:endParaRPr>
          </a:p>
          <a:p>
            <a:endParaRPr lang="en-ZA" dirty="0"/>
          </a:p>
          <a:p>
            <a:endParaRPr lang="en-US" dirty="0"/>
          </a:p>
          <a:p>
            <a:pPr marL="285750" indent="-285750">
              <a:buFont typeface="Arial" panose="020B0604020202020204" pitchFamily="34" charset="0"/>
              <a:buChar char="•"/>
            </a:pPr>
            <a:endParaRPr lang="en-ZA" dirty="0"/>
          </a:p>
        </p:txBody>
      </p:sp>
      <p:sp>
        <p:nvSpPr>
          <p:cNvPr id="3" name="TextBox 2">
            <a:extLst>
              <a:ext uri="{FF2B5EF4-FFF2-40B4-BE49-F238E27FC236}">
                <a16:creationId xmlns:a16="http://schemas.microsoft.com/office/drawing/2014/main" id="{6B1E0155-DA84-4CAD-8A89-60FAC9AFB951}"/>
              </a:ext>
            </a:extLst>
          </p:cNvPr>
          <p:cNvSpPr txBox="1"/>
          <p:nvPr/>
        </p:nvSpPr>
        <p:spPr>
          <a:xfrm>
            <a:off x="5727031" y="3224463"/>
            <a:ext cx="2685351" cy="3416320"/>
          </a:xfrm>
          <a:prstGeom prst="rect">
            <a:avLst/>
          </a:prstGeom>
          <a:noFill/>
        </p:spPr>
        <p:txBody>
          <a:bodyPr wrap="none" rtlCol="0">
            <a:spAutoFit/>
          </a:bodyPr>
          <a:lstStyle/>
          <a:p>
            <a:pPr marL="742950" lvl="1" indent="-285750">
              <a:buFont typeface="Arial" panose="020B0604020202020204" pitchFamily="34" charset="0"/>
              <a:buChar char="•"/>
            </a:pPr>
            <a:r>
              <a:rPr lang="en-US" i="1" dirty="0">
                <a:solidFill>
                  <a:srgbClr val="FFFF00"/>
                </a:solidFill>
              </a:rPr>
              <a:t>Midtown South</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Midtown</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East Village</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Financial District </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Flatiron</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West Village</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Little Italy </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Gramercy </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Lenox Hill</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Murray Hill</a:t>
            </a:r>
            <a:endParaRPr lang="en-ZA" dirty="0">
              <a:solidFill>
                <a:srgbClr val="FFFF00"/>
              </a:solidFill>
            </a:endParaRPr>
          </a:p>
          <a:p>
            <a:pPr marL="742950" lvl="1" indent="-285750">
              <a:buFont typeface="Arial" panose="020B0604020202020204" pitchFamily="34" charset="0"/>
              <a:buChar char="•"/>
            </a:pPr>
            <a:r>
              <a:rPr lang="en-US" i="1" dirty="0">
                <a:solidFill>
                  <a:srgbClr val="FFFF00"/>
                </a:solidFill>
              </a:rPr>
              <a:t>Yorkville</a:t>
            </a:r>
            <a:endParaRPr lang="en-ZA" dirty="0">
              <a:solidFill>
                <a:srgbClr val="FFFF00"/>
              </a:solidFill>
            </a:endParaRPr>
          </a:p>
          <a:p>
            <a:endParaRPr lang="en-ZA" dirty="0"/>
          </a:p>
        </p:txBody>
      </p:sp>
    </p:spTree>
    <p:extLst>
      <p:ext uri="{BB962C8B-B14F-4D97-AF65-F5344CB8AC3E}">
        <p14:creationId xmlns:p14="http://schemas.microsoft.com/office/powerpoint/2010/main" val="298182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 Answers to problem questions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16</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877350" y="1257300"/>
            <a:ext cx="10753176" cy="5355312"/>
          </a:xfrm>
          <a:prstGeom prst="rect">
            <a:avLst/>
          </a:prstGeom>
          <a:noFill/>
        </p:spPr>
        <p:txBody>
          <a:bodyPr wrap="square" rtlCol="0">
            <a:spAutoFit/>
          </a:bodyPr>
          <a:lstStyle/>
          <a:p>
            <a:pPr lvl="0"/>
            <a:r>
              <a:rPr lang="en-US" dirty="0"/>
              <a:t>3. Which Neighborhood(s) would be the best Neighborhood to open an Italian restaurant? (Based on least competition)</a:t>
            </a:r>
            <a:endParaRPr lang="en-ZA" dirty="0"/>
          </a:p>
          <a:p>
            <a:pPr lvl="1"/>
            <a:r>
              <a:rPr lang="en-US" i="1" dirty="0">
                <a:solidFill>
                  <a:srgbClr val="FFFF00"/>
                </a:solidFill>
              </a:rPr>
              <a:t>Answer: Inwood and Marble Hill</a:t>
            </a:r>
            <a:endParaRPr lang="en-ZA" dirty="0">
              <a:solidFill>
                <a:srgbClr val="FFFF00"/>
              </a:solidFill>
            </a:endParaRPr>
          </a:p>
          <a:p>
            <a:endParaRPr lang="en-ZA" dirty="0"/>
          </a:p>
          <a:p>
            <a:pPr lvl="0"/>
            <a:r>
              <a:rPr lang="en-ZA" dirty="0"/>
              <a:t>4. </a:t>
            </a:r>
            <a:r>
              <a:rPr lang="en-US" dirty="0"/>
              <a:t>Who would be the top 5 most competitive Italian restaurants in NYC that Raymond would have to compete with? (Based on customer ratings)</a:t>
            </a:r>
            <a:endParaRPr lang="en-ZA" dirty="0"/>
          </a:p>
          <a:p>
            <a:pPr lvl="1"/>
            <a:r>
              <a:rPr lang="en-US" i="1" dirty="0">
                <a:solidFill>
                  <a:srgbClr val="FFFF00"/>
                </a:solidFill>
              </a:rPr>
              <a:t>Answer: Top 5 rates Italian restaurants in NYC, Manhattan are (in descending order): </a:t>
            </a:r>
            <a:endParaRPr lang="en-ZA" dirty="0">
              <a:solidFill>
                <a:srgbClr val="FFFF00"/>
              </a:solidFill>
            </a:endParaRPr>
          </a:p>
          <a:p>
            <a:pPr lvl="2"/>
            <a:r>
              <a:rPr lang="en-US" i="1" dirty="0">
                <a:solidFill>
                  <a:srgbClr val="FFFF00"/>
                </a:solidFill>
              </a:rPr>
              <a:t>1. </a:t>
            </a:r>
            <a:r>
              <a:rPr lang="en-US" i="1" dirty="0" err="1">
                <a:solidFill>
                  <a:srgbClr val="FFFF00"/>
                </a:solidFill>
              </a:rPr>
              <a:t>L’Artusi</a:t>
            </a:r>
            <a:r>
              <a:rPr lang="en-US" i="1" dirty="0">
                <a:solidFill>
                  <a:srgbClr val="FFFF00"/>
                </a:solidFill>
              </a:rPr>
              <a:t> (Rating = 9.4)</a:t>
            </a:r>
            <a:endParaRPr lang="en-ZA" dirty="0">
              <a:solidFill>
                <a:srgbClr val="FFFF00"/>
              </a:solidFill>
            </a:endParaRPr>
          </a:p>
          <a:p>
            <a:pPr lvl="2"/>
            <a:r>
              <a:rPr lang="en-US" i="1" dirty="0">
                <a:solidFill>
                  <a:srgbClr val="FFFF00"/>
                </a:solidFill>
              </a:rPr>
              <a:t>2. </a:t>
            </a:r>
            <a:r>
              <a:rPr lang="en-US" i="1" dirty="0" err="1">
                <a:solidFill>
                  <a:srgbClr val="FFFF00"/>
                </a:solidFill>
              </a:rPr>
              <a:t>Rubirosa</a:t>
            </a:r>
            <a:r>
              <a:rPr lang="en-US" i="1" dirty="0">
                <a:solidFill>
                  <a:srgbClr val="FFFF00"/>
                </a:solidFill>
              </a:rPr>
              <a:t> Ristorante (Rating = 9.3)</a:t>
            </a:r>
            <a:endParaRPr lang="en-ZA" dirty="0">
              <a:solidFill>
                <a:srgbClr val="FFFF00"/>
              </a:solidFill>
            </a:endParaRPr>
          </a:p>
          <a:p>
            <a:pPr lvl="2"/>
            <a:r>
              <a:rPr lang="en-US" i="1" dirty="0">
                <a:solidFill>
                  <a:srgbClr val="FFFF00"/>
                </a:solidFill>
              </a:rPr>
              <a:t>3. Eataly Flatiron (Rating = 9.3) </a:t>
            </a:r>
            <a:endParaRPr lang="en-ZA" dirty="0">
              <a:solidFill>
                <a:srgbClr val="FFFF00"/>
              </a:solidFill>
            </a:endParaRPr>
          </a:p>
          <a:p>
            <a:pPr lvl="2"/>
            <a:r>
              <a:rPr lang="en-US" i="1" dirty="0">
                <a:solidFill>
                  <a:srgbClr val="FFFF00"/>
                </a:solidFill>
              </a:rPr>
              <a:t>4. Via Carota (Rating = 9.3)</a:t>
            </a:r>
            <a:endParaRPr lang="en-ZA" dirty="0">
              <a:solidFill>
                <a:srgbClr val="FFFF00"/>
              </a:solidFill>
            </a:endParaRPr>
          </a:p>
          <a:p>
            <a:pPr lvl="2"/>
            <a:r>
              <a:rPr lang="en-US" i="1" dirty="0">
                <a:solidFill>
                  <a:srgbClr val="FFFF00"/>
                </a:solidFill>
              </a:rPr>
              <a:t>5. Ristorante (Rating = 9.3)</a:t>
            </a:r>
            <a:endParaRPr lang="en-ZA" dirty="0">
              <a:solidFill>
                <a:srgbClr val="FFFF00"/>
              </a:solidFill>
            </a:endParaRPr>
          </a:p>
          <a:p>
            <a:endParaRPr lang="en-ZA" dirty="0"/>
          </a:p>
          <a:p>
            <a:pPr lvl="0"/>
            <a:r>
              <a:rPr lang="en-US" dirty="0"/>
              <a:t>5. Which Italian restaurant would represent the lowest level of competition? </a:t>
            </a:r>
            <a:endParaRPr lang="en-ZA" dirty="0"/>
          </a:p>
          <a:p>
            <a:pPr lvl="1"/>
            <a:r>
              <a:rPr lang="en-US" i="1" dirty="0">
                <a:solidFill>
                  <a:srgbClr val="FFFF00"/>
                </a:solidFill>
              </a:rPr>
              <a:t>Answer: The Italian Restaurant in NYC, Manhattan that represents the lowest level of competition (based on customer ratings is):</a:t>
            </a:r>
            <a:endParaRPr lang="en-ZA" dirty="0">
              <a:solidFill>
                <a:srgbClr val="FFFF00"/>
              </a:solidFill>
            </a:endParaRPr>
          </a:p>
          <a:p>
            <a:pPr lvl="1"/>
            <a:r>
              <a:rPr lang="en-US" i="1" dirty="0">
                <a:solidFill>
                  <a:srgbClr val="FFFF00"/>
                </a:solidFill>
              </a:rPr>
              <a:t>Pizza Shack (Rating = 4.8)</a:t>
            </a:r>
            <a:endParaRPr lang="en-ZA" dirty="0">
              <a:solidFill>
                <a:srgbClr val="FFFF00"/>
              </a:solidFill>
            </a:endParaRPr>
          </a:p>
          <a:p>
            <a:endParaRPr lang="en-US" dirty="0"/>
          </a:p>
          <a:p>
            <a:pPr marL="285750" indent="-285750">
              <a:buFont typeface="Arial" panose="020B0604020202020204" pitchFamily="34" charset="0"/>
              <a:buChar char="•"/>
            </a:pPr>
            <a:endParaRPr lang="en-ZA" dirty="0"/>
          </a:p>
        </p:txBody>
      </p:sp>
    </p:spTree>
    <p:extLst>
      <p:ext uri="{BB962C8B-B14F-4D97-AF65-F5344CB8AC3E}">
        <p14:creationId xmlns:p14="http://schemas.microsoft.com/office/powerpoint/2010/main" val="3334605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 Answers to problem questions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17</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877350" y="1257300"/>
            <a:ext cx="10753176" cy="6186309"/>
          </a:xfrm>
          <a:prstGeom prst="rect">
            <a:avLst/>
          </a:prstGeom>
          <a:noFill/>
        </p:spPr>
        <p:txBody>
          <a:bodyPr wrap="square" rtlCol="0">
            <a:spAutoFit/>
          </a:bodyPr>
          <a:lstStyle/>
          <a:p>
            <a:pPr lvl="0"/>
            <a:r>
              <a:rPr lang="en-US" dirty="0"/>
              <a:t>6. What would be the best locations (street names) to open an Italian restaurant? </a:t>
            </a:r>
            <a:endParaRPr lang="en-ZA" dirty="0"/>
          </a:p>
          <a:p>
            <a:pPr lvl="1"/>
            <a:r>
              <a:rPr lang="en-US" i="1" dirty="0">
                <a:solidFill>
                  <a:srgbClr val="FFFF00"/>
                </a:solidFill>
              </a:rPr>
              <a:t>Answer: The following are the best proposed locations for opening an Italian restaurant within the best identified neighborhoods: </a:t>
            </a:r>
            <a:endParaRPr lang="en-ZA" dirty="0">
              <a:solidFill>
                <a:srgbClr val="FFFF00"/>
              </a:solidFill>
            </a:endParaRPr>
          </a:p>
          <a:p>
            <a:pPr lvl="2"/>
            <a:r>
              <a:rPr lang="en-US" b="1" i="1" dirty="0">
                <a:solidFill>
                  <a:srgbClr val="FFFF00"/>
                </a:solidFill>
              </a:rPr>
              <a:t>Inwood best proposed locations</a:t>
            </a:r>
            <a:r>
              <a:rPr lang="en-US" i="1" dirty="0">
                <a:solidFill>
                  <a:srgbClr val="FFFF00"/>
                </a:solidFill>
              </a:rPr>
              <a:t>: </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Broadway</a:t>
            </a:r>
            <a:endParaRPr lang="en-ZA" dirty="0">
              <a:solidFill>
                <a:srgbClr val="FFFF00"/>
              </a:solidFill>
            </a:endParaRPr>
          </a:p>
          <a:p>
            <a:pPr marL="1200150" lvl="2" indent="-285750">
              <a:buFont typeface="Arial" panose="020B0604020202020204" pitchFamily="34" charset="0"/>
              <a:buChar char="•"/>
            </a:pPr>
            <a:r>
              <a:rPr lang="en-US" i="1" dirty="0" err="1">
                <a:solidFill>
                  <a:srgbClr val="FFFF00"/>
                </a:solidFill>
              </a:rPr>
              <a:t>Vermilyea</a:t>
            </a:r>
            <a:r>
              <a:rPr lang="en-US" i="1" dirty="0">
                <a:solidFill>
                  <a:srgbClr val="FFFF00"/>
                </a:solidFill>
              </a:rPr>
              <a:t> Avenue</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Post Avenue</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Academy Street</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Payson Avenue</a:t>
            </a:r>
          </a:p>
          <a:p>
            <a:pPr marL="1200150" lvl="2" indent="-285750">
              <a:buFont typeface="Arial" panose="020B0604020202020204" pitchFamily="34" charset="0"/>
              <a:buChar char="•"/>
            </a:pPr>
            <a:r>
              <a:rPr lang="en-US" i="1" dirty="0">
                <a:solidFill>
                  <a:srgbClr val="FFFF00"/>
                </a:solidFill>
              </a:rPr>
              <a:t>Seaman Avenue</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Cooper Street</a:t>
            </a:r>
            <a:endParaRPr lang="en-ZA" dirty="0">
              <a:solidFill>
                <a:srgbClr val="FFFF00"/>
              </a:solidFill>
            </a:endParaRPr>
          </a:p>
          <a:p>
            <a:pPr lvl="2"/>
            <a:endParaRPr lang="en-ZA" dirty="0">
              <a:solidFill>
                <a:srgbClr val="FFFF00"/>
              </a:solidFill>
            </a:endParaRPr>
          </a:p>
          <a:p>
            <a:pPr lvl="1"/>
            <a:r>
              <a:rPr lang="en-US" b="1" i="1" dirty="0">
                <a:solidFill>
                  <a:srgbClr val="FFFF00"/>
                </a:solidFill>
              </a:rPr>
              <a:t>Marble Hill best proposed locations: </a:t>
            </a:r>
            <a:endParaRPr lang="en-ZA" b="1" dirty="0">
              <a:solidFill>
                <a:srgbClr val="FFFF00"/>
              </a:solidFill>
            </a:endParaRPr>
          </a:p>
          <a:p>
            <a:pPr marL="1200150" lvl="2" indent="-285750">
              <a:buFont typeface="Arial" panose="020B0604020202020204" pitchFamily="34" charset="0"/>
              <a:buChar char="•"/>
            </a:pPr>
            <a:r>
              <a:rPr lang="en-US" i="1" dirty="0">
                <a:solidFill>
                  <a:srgbClr val="FFFF00"/>
                </a:solidFill>
              </a:rPr>
              <a:t>West 236</a:t>
            </a:r>
            <a:r>
              <a:rPr lang="en-US" i="1" baseline="30000" dirty="0">
                <a:solidFill>
                  <a:srgbClr val="FFFF00"/>
                </a:solidFill>
              </a:rPr>
              <a:t>th</a:t>
            </a:r>
            <a:r>
              <a:rPr lang="en-US" i="1" dirty="0">
                <a:solidFill>
                  <a:srgbClr val="FFFF00"/>
                </a:solidFill>
              </a:rPr>
              <a:t> Street</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West 238</a:t>
            </a:r>
            <a:r>
              <a:rPr lang="en-US" i="1" baseline="30000" dirty="0">
                <a:solidFill>
                  <a:srgbClr val="FFFF00"/>
                </a:solidFill>
              </a:rPr>
              <a:t>th</a:t>
            </a:r>
            <a:r>
              <a:rPr lang="en-US" i="1" dirty="0">
                <a:solidFill>
                  <a:srgbClr val="FFFF00"/>
                </a:solidFill>
              </a:rPr>
              <a:t> Street</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Cambridge Avenue</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Irwin Avenue</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Tibbett Avenue</a:t>
            </a:r>
            <a:endParaRPr lang="en-ZA" dirty="0">
              <a:solidFill>
                <a:srgbClr val="FFFF00"/>
              </a:solidFill>
            </a:endParaRPr>
          </a:p>
          <a:p>
            <a:pPr marL="1200150" lvl="2" indent="-285750">
              <a:buFont typeface="Arial" panose="020B0604020202020204" pitchFamily="34" charset="0"/>
              <a:buChar char="•"/>
            </a:pPr>
            <a:r>
              <a:rPr lang="en-US" i="1" dirty="0" err="1">
                <a:solidFill>
                  <a:srgbClr val="FFFF00"/>
                </a:solidFill>
              </a:rPr>
              <a:t>Corlear</a:t>
            </a:r>
            <a:r>
              <a:rPr lang="en-US" i="1" dirty="0">
                <a:solidFill>
                  <a:srgbClr val="FFFF00"/>
                </a:solidFill>
              </a:rPr>
              <a:t> Avenue</a:t>
            </a:r>
            <a:endParaRPr lang="en-ZA" dirty="0">
              <a:solidFill>
                <a:srgbClr val="FFFF00"/>
              </a:solidFill>
            </a:endParaRPr>
          </a:p>
          <a:p>
            <a:pPr marL="1200150" lvl="2" indent="-285750">
              <a:buFont typeface="Arial" panose="020B0604020202020204" pitchFamily="34" charset="0"/>
              <a:buChar char="•"/>
            </a:pPr>
            <a:r>
              <a:rPr lang="en-US" i="1" dirty="0">
                <a:solidFill>
                  <a:srgbClr val="FFFF00"/>
                </a:solidFill>
              </a:rPr>
              <a:t>Kingsbridge Avenue</a:t>
            </a:r>
            <a:endParaRPr lang="en-ZA" dirty="0">
              <a:solidFill>
                <a:srgbClr val="FFFF00"/>
              </a:solidFill>
            </a:endParaRPr>
          </a:p>
          <a:p>
            <a:pPr lvl="0"/>
            <a:endParaRPr lang="en-US" b="1" dirty="0"/>
          </a:p>
          <a:p>
            <a:pPr marL="285750" indent="-285750">
              <a:buFont typeface="Arial" panose="020B0604020202020204" pitchFamily="34" charset="0"/>
              <a:buChar char="•"/>
            </a:pPr>
            <a:endParaRPr lang="en-ZA" dirty="0"/>
          </a:p>
        </p:txBody>
      </p:sp>
      <p:sp>
        <p:nvSpPr>
          <p:cNvPr id="3" name="TextBox 2">
            <a:extLst>
              <a:ext uri="{FF2B5EF4-FFF2-40B4-BE49-F238E27FC236}">
                <a16:creationId xmlns:a16="http://schemas.microsoft.com/office/drawing/2014/main" id="{A4A52E2B-46CD-4771-BA69-5A422CCF2561}"/>
              </a:ext>
            </a:extLst>
          </p:cNvPr>
          <p:cNvSpPr txBox="1"/>
          <p:nvPr/>
        </p:nvSpPr>
        <p:spPr>
          <a:xfrm>
            <a:off x="6090676" y="2390274"/>
            <a:ext cx="2239780" cy="1754326"/>
          </a:xfrm>
          <a:prstGeom prst="rect">
            <a:avLst/>
          </a:prstGeom>
          <a:noFill/>
        </p:spPr>
        <p:txBody>
          <a:bodyPr wrap="none" rtlCol="0">
            <a:spAutoFit/>
          </a:bodyPr>
          <a:lstStyle/>
          <a:p>
            <a:pPr marL="285750" lvl="0" indent="-285750">
              <a:buFont typeface="Arial" panose="020B0604020202020204" pitchFamily="34" charset="0"/>
              <a:buChar char="•"/>
            </a:pPr>
            <a:r>
              <a:rPr lang="en-US" i="1" dirty="0">
                <a:solidFill>
                  <a:srgbClr val="FFFF00"/>
                </a:solidFill>
              </a:rPr>
              <a:t>Arden Street</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Thayer Street</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Sickles Street</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Ellwood Street </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Sherman Avenue</a:t>
            </a:r>
            <a:endParaRPr lang="en-ZA" dirty="0">
              <a:solidFill>
                <a:srgbClr val="FFFF00"/>
              </a:solidFill>
            </a:endParaRPr>
          </a:p>
          <a:p>
            <a:endParaRPr lang="en-ZA" dirty="0"/>
          </a:p>
        </p:txBody>
      </p:sp>
      <p:sp>
        <p:nvSpPr>
          <p:cNvPr id="4" name="TextBox 3">
            <a:extLst>
              <a:ext uri="{FF2B5EF4-FFF2-40B4-BE49-F238E27FC236}">
                <a16:creationId xmlns:a16="http://schemas.microsoft.com/office/drawing/2014/main" id="{85783BB9-19BF-4596-87F9-EAC2540559FC}"/>
              </a:ext>
            </a:extLst>
          </p:cNvPr>
          <p:cNvSpPr txBox="1"/>
          <p:nvPr/>
        </p:nvSpPr>
        <p:spPr>
          <a:xfrm>
            <a:off x="9104891" y="4910434"/>
            <a:ext cx="2433743" cy="923330"/>
          </a:xfrm>
          <a:prstGeom prst="rect">
            <a:avLst/>
          </a:prstGeom>
          <a:noFill/>
        </p:spPr>
        <p:txBody>
          <a:bodyPr wrap="none" rtlCol="0">
            <a:spAutoFit/>
          </a:bodyPr>
          <a:lstStyle/>
          <a:p>
            <a:pPr marL="285750" lvl="0" indent="-285750">
              <a:buFont typeface="Arial" panose="020B0604020202020204" pitchFamily="34" charset="0"/>
              <a:buChar char="•"/>
            </a:pPr>
            <a:r>
              <a:rPr lang="en-US" i="1" dirty="0">
                <a:solidFill>
                  <a:srgbClr val="FFFF00"/>
                </a:solidFill>
              </a:rPr>
              <a:t>Edgehill Avenue</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Netherland Avenue</a:t>
            </a:r>
            <a:endParaRPr lang="en-ZA" dirty="0">
              <a:solidFill>
                <a:srgbClr val="FFFF00"/>
              </a:solidFill>
            </a:endParaRPr>
          </a:p>
          <a:p>
            <a:endParaRPr lang="en-ZA" dirty="0"/>
          </a:p>
        </p:txBody>
      </p:sp>
      <p:sp>
        <p:nvSpPr>
          <p:cNvPr id="8" name="TextBox 7">
            <a:extLst>
              <a:ext uri="{FF2B5EF4-FFF2-40B4-BE49-F238E27FC236}">
                <a16:creationId xmlns:a16="http://schemas.microsoft.com/office/drawing/2014/main" id="{6E5D110A-0ED5-4E6B-969C-77246DBB2657}"/>
              </a:ext>
            </a:extLst>
          </p:cNvPr>
          <p:cNvSpPr txBox="1"/>
          <p:nvPr/>
        </p:nvSpPr>
        <p:spPr>
          <a:xfrm>
            <a:off x="6090676" y="4916941"/>
            <a:ext cx="2360583" cy="2031325"/>
          </a:xfrm>
          <a:prstGeom prst="rect">
            <a:avLst/>
          </a:prstGeom>
          <a:noFill/>
        </p:spPr>
        <p:txBody>
          <a:bodyPr wrap="none" rtlCol="0">
            <a:spAutoFit/>
          </a:bodyPr>
          <a:lstStyle/>
          <a:p>
            <a:pPr marL="285750" lvl="0" indent="-285750">
              <a:buFont typeface="Arial" panose="020B0604020202020204" pitchFamily="34" charset="0"/>
              <a:buChar char="•"/>
            </a:pPr>
            <a:r>
              <a:rPr lang="en-US" i="1" dirty="0">
                <a:solidFill>
                  <a:srgbClr val="FFFF00"/>
                </a:solidFill>
              </a:rPr>
              <a:t>West 234</a:t>
            </a:r>
            <a:r>
              <a:rPr lang="en-US" i="1" baseline="30000" dirty="0">
                <a:solidFill>
                  <a:srgbClr val="FFFF00"/>
                </a:solidFill>
              </a:rPr>
              <a:t>th</a:t>
            </a:r>
            <a:r>
              <a:rPr lang="en-US" i="1" dirty="0">
                <a:solidFill>
                  <a:srgbClr val="FFFF00"/>
                </a:solidFill>
              </a:rPr>
              <a:t> Street</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West 233</a:t>
            </a:r>
            <a:r>
              <a:rPr lang="en-US" i="1" baseline="30000" dirty="0">
                <a:solidFill>
                  <a:srgbClr val="FFFF00"/>
                </a:solidFill>
              </a:rPr>
              <a:t>rd</a:t>
            </a:r>
            <a:r>
              <a:rPr lang="en-US" i="1" dirty="0">
                <a:solidFill>
                  <a:srgbClr val="FFFF00"/>
                </a:solidFill>
              </a:rPr>
              <a:t> Street</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Werst 232</a:t>
            </a:r>
            <a:r>
              <a:rPr lang="en-US" i="1" baseline="30000" dirty="0">
                <a:solidFill>
                  <a:srgbClr val="FFFF00"/>
                </a:solidFill>
              </a:rPr>
              <a:t>nd</a:t>
            </a:r>
            <a:r>
              <a:rPr lang="en-US" i="1" dirty="0">
                <a:solidFill>
                  <a:srgbClr val="FFFF00"/>
                </a:solidFill>
              </a:rPr>
              <a:t> Street</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West 231</a:t>
            </a:r>
            <a:r>
              <a:rPr lang="en-US" i="1" baseline="30000" dirty="0">
                <a:solidFill>
                  <a:srgbClr val="FFFF00"/>
                </a:solidFill>
              </a:rPr>
              <a:t>st</a:t>
            </a:r>
            <a:r>
              <a:rPr lang="en-US" i="1" dirty="0">
                <a:solidFill>
                  <a:srgbClr val="FFFF00"/>
                </a:solidFill>
              </a:rPr>
              <a:t> Street</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West 230</a:t>
            </a:r>
            <a:r>
              <a:rPr lang="en-US" i="1" baseline="30000" dirty="0">
                <a:solidFill>
                  <a:srgbClr val="FFFF00"/>
                </a:solidFill>
              </a:rPr>
              <a:t>th</a:t>
            </a:r>
            <a:r>
              <a:rPr lang="en-US" i="1" dirty="0">
                <a:solidFill>
                  <a:srgbClr val="FFFF00"/>
                </a:solidFill>
              </a:rPr>
              <a:t> Street</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Arlington Avenue</a:t>
            </a:r>
            <a:endParaRPr lang="en-ZA" dirty="0">
              <a:solidFill>
                <a:srgbClr val="FFFF00"/>
              </a:solidFill>
            </a:endParaRPr>
          </a:p>
          <a:p>
            <a:pPr marL="285750" lvl="0" indent="-285750">
              <a:buFont typeface="Arial" panose="020B0604020202020204" pitchFamily="34" charset="0"/>
              <a:buChar char="•"/>
            </a:pPr>
            <a:r>
              <a:rPr lang="en-US" i="1" dirty="0">
                <a:solidFill>
                  <a:srgbClr val="FFFF00"/>
                </a:solidFill>
              </a:rPr>
              <a:t>West 227</a:t>
            </a:r>
            <a:r>
              <a:rPr lang="en-US" i="1" baseline="30000" dirty="0">
                <a:solidFill>
                  <a:srgbClr val="FFFF00"/>
                </a:solidFill>
              </a:rPr>
              <a:t>th</a:t>
            </a:r>
            <a:r>
              <a:rPr lang="en-US" i="1" dirty="0">
                <a:solidFill>
                  <a:srgbClr val="FFFF00"/>
                </a:solidFill>
              </a:rPr>
              <a:t> Street </a:t>
            </a:r>
            <a:endParaRPr lang="en-ZA" dirty="0">
              <a:solidFill>
                <a:srgbClr val="FFFF00"/>
              </a:solidFill>
            </a:endParaRPr>
          </a:p>
        </p:txBody>
      </p:sp>
    </p:spTree>
    <p:extLst>
      <p:ext uri="{BB962C8B-B14F-4D97-AF65-F5344CB8AC3E}">
        <p14:creationId xmlns:p14="http://schemas.microsoft.com/office/powerpoint/2010/main" val="25300215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Conclusion</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18</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714088" y="1369595"/>
            <a:ext cx="10753176" cy="3139321"/>
          </a:xfrm>
          <a:prstGeom prst="rect">
            <a:avLst/>
          </a:prstGeom>
          <a:noFill/>
        </p:spPr>
        <p:txBody>
          <a:bodyPr wrap="square" rtlCol="0">
            <a:spAutoFit/>
          </a:bodyPr>
          <a:lstStyle/>
          <a:p>
            <a:pPr marL="285750" lvl="0" indent="-285750">
              <a:buFont typeface="Arial" panose="020B0604020202020204" pitchFamily="34" charset="0"/>
              <a:buChar char="•"/>
            </a:pPr>
            <a:r>
              <a:rPr lang="en-US" dirty="0"/>
              <a:t>The results and analysis revealed that the best locations for opening a new Italian restaurant are: </a:t>
            </a:r>
          </a:p>
          <a:p>
            <a:pPr lvl="0"/>
            <a:endParaRPr lang="en-US" dirty="0"/>
          </a:p>
          <a:p>
            <a:pPr marL="800100" lvl="1" indent="-342900">
              <a:buAutoNum type="arabicPeriod"/>
            </a:pPr>
            <a:r>
              <a:rPr lang="en-US" dirty="0"/>
              <a:t>NYC, Manhattan – Inwood</a:t>
            </a:r>
          </a:p>
          <a:p>
            <a:pPr marL="800100" lvl="1" indent="-342900">
              <a:buAutoNum type="arabicPeriod"/>
            </a:pPr>
            <a:r>
              <a:rPr lang="en-US" dirty="0"/>
              <a:t>NYC, </a:t>
            </a:r>
            <a:r>
              <a:rPr lang="en-US" dirty="0" err="1"/>
              <a:t>Manhattain</a:t>
            </a:r>
            <a:r>
              <a:rPr lang="en-US" dirty="0"/>
              <a:t> – Marble Hill</a:t>
            </a:r>
          </a:p>
          <a:p>
            <a:pPr marL="342900" lvl="0" indent="-342900">
              <a:buAutoNum type="arabicPeriod"/>
            </a:pPr>
            <a:endParaRPr lang="en-US" dirty="0"/>
          </a:p>
          <a:p>
            <a:pPr marL="285750" lvl="0" indent="-285750">
              <a:buFont typeface="Arial" panose="020B0604020202020204" pitchFamily="34" charset="0"/>
              <a:buChar char="•"/>
            </a:pPr>
            <a:r>
              <a:rPr lang="en-US" dirty="0"/>
              <a:t>These neighborhoods have the lowest levels of competition and therefore will have the lowest barriers to entry. </a:t>
            </a:r>
          </a:p>
          <a:p>
            <a:pPr marL="285750" lvl="0" indent="-285750">
              <a:buFont typeface="Arial" panose="020B0604020202020204" pitchFamily="34" charset="0"/>
              <a:buChar char="•"/>
            </a:pPr>
            <a:r>
              <a:rPr lang="en-US" dirty="0"/>
              <a:t>This increases a new business owner’s probability of success thereby increasing their likelihood of opening an Italian restaurant that will receive high customer traffic. </a:t>
            </a:r>
            <a:endParaRPr lang="en-ZA" dirty="0"/>
          </a:p>
          <a:p>
            <a:pPr lvl="0"/>
            <a:endParaRPr lang="en-US" b="1" dirty="0"/>
          </a:p>
          <a:p>
            <a:pPr marL="285750" indent="-285750">
              <a:buFont typeface="Arial" panose="020B0604020202020204" pitchFamily="34" charset="0"/>
              <a:buChar char="•"/>
            </a:pPr>
            <a:endParaRPr lang="en-ZA" dirty="0"/>
          </a:p>
        </p:txBody>
      </p:sp>
    </p:spTree>
    <p:extLst>
      <p:ext uri="{BB962C8B-B14F-4D97-AF65-F5344CB8AC3E}">
        <p14:creationId xmlns:p14="http://schemas.microsoft.com/office/powerpoint/2010/main" val="40020752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References</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19</a:t>
            </a:fld>
            <a:endParaRPr lang="en-US" dirty="0"/>
          </a:p>
        </p:txBody>
      </p:sp>
      <p:sp>
        <p:nvSpPr>
          <p:cNvPr id="6" name="Rectangle 3">
            <a:extLst>
              <a:ext uri="{FF2B5EF4-FFF2-40B4-BE49-F238E27FC236}">
                <a16:creationId xmlns:a16="http://schemas.microsoft.com/office/drawing/2014/main" id="{C0262AE0-2E9C-46FC-B4B3-99703C2B1DCC}"/>
              </a:ext>
            </a:extLst>
          </p:cNvPr>
          <p:cNvSpPr>
            <a:spLocks noChangeArrowheads="1"/>
          </p:cNvSpPr>
          <p:nvPr/>
        </p:nvSpPr>
        <p:spPr bwMode="auto">
          <a:xfrm>
            <a:off x="924444" y="1257300"/>
            <a:ext cx="10353761" cy="3780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marR="0" lvl="0" indent="-342900" algn="l" defTabSz="914400" rtl="0" eaLnBrk="0" fontAlgn="base" latinLnBrk="0" hangingPunct="0">
              <a:lnSpc>
                <a:spcPct val="150000"/>
              </a:lnSpc>
              <a:spcBef>
                <a:spcPct val="0"/>
              </a:spcBef>
              <a:spcAft>
                <a:spcPct val="0"/>
              </a:spcAft>
              <a:buClrTx/>
              <a:buSzTx/>
              <a:buFontTx/>
              <a:buAutoNum type="arabicPeriod"/>
              <a:tabLst/>
            </a:pPr>
            <a:r>
              <a:rPr kumimoji="0" lang="en-ZA"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Extra Space Storage. (2016, December 14). </a:t>
            </a:r>
            <a:r>
              <a:rPr kumimoji="0" lang="en-ZA" altLang="en-US" b="0"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Find The Best Borough in New York City For You</a:t>
            </a:r>
            <a:r>
              <a:rPr kumimoji="0" lang="en-ZA"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Retrieved from </a:t>
            </a:r>
            <a:r>
              <a:rPr kumimoji="0" lang="en-ZA" altLang="en-US"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ExtraSpace</a:t>
            </a:r>
            <a:r>
              <a:rPr kumimoji="0" lang="en-ZA"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Storage: </a:t>
            </a:r>
            <a:r>
              <a:rPr kumimoji="0" lang="en-ZA"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hlinkClick r:id="rId3"/>
              </a:rPr>
              <a:t>https://www.extraspace.com/blog/moving/city-guides/best-boroughs-nyc/</a:t>
            </a:r>
            <a:endParaRPr kumimoji="0" lang="en-ZA"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tabLst/>
            </a:pPr>
            <a:endParaRPr kumimoji="0" lang="en-ZA"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50000"/>
              </a:lnSpc>
              <a:spcBef>
                <a:spcPct val="0"/>
              </a:spcBef>
              <a:spcAft>
                <a:spcPct val="0"/>
              </a:spcAft>
              <a:buClrTx/>
              <a:buSzTx/>
              <a:buFontTx/>
              <a:buNone/>
              <a:tabLst/>
            </a:pPr>
            <a:r>
              <a:rPr kumimoji="0" lang="en-ZA"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2. Financial, F. (2019, March 11). </a:t>
            </a:r>
            <a:r>
              <a:rPr kumimoji="0" lang="en-ZA" altLang="en-US" b="0"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5 Reasons to Open a Business in New York</a:t>
            </a:r>
            <a:r>
              <a:rPr kumimoji="0" lang="en-ZA"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Retrieved from Fora Financial: </a:t>
            </a:r>
            <a:r>
              <a:rPr kumimoji="0" lang="en-ZA"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hlinkClick r:id="rId4"/>
              </a:rPr>
              <a:t>https://www.forafinancial.com/blog/small-business/open-business-in-new-york/#:~:text=CNBC%20recently%20named%20New%20York,industries%20like%20IT%20and%20entertainment</a:t>
            </a:r>
            <a:r>
              <a:rPr kumimoji="0" lang="en-ZA"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ZA"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50000"/>
              </a:lnSpc>
              <a:spcBef>
                <a:spcPct val="0"/>
              </a:spcBef>
              <a:spcAft>
                <a:spcPct val="0"/>
              </a:spcAft>
              <a:buClrTx/>
              <a:buSzTx/>
              <a:buFontTx/>
              <a:buNone/>
              <a:tabLst/>
            </a:pPr>
            <a:endParaRPr kumimoji="0" lang="en-ZA"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29588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Introduction</a:t>
            </a:r>
          </a:p>
        </p:txBody>
      </p:sp>
      <p:sp>
        <p:nvSpPr>
          <p:cNvPr id="4" name="Content Placeholder 3">
            <a:extLst>
              <a:ext uri="{FF2B5EF4-FFF2-40B4-BE49-F238E27FC236}">
                <a16:creationId xmlns:a16="http://schemas.microsoft.com/office/drawing/2014/main" id="{C2F8884B-8A58-49F1-B46D-752B237B33B2}"/>
              </a:ext>
            </a:extLst>
          </p:cNvPr>
          <p:cNvSpPr>
            <a:spLocks noGrp="1"/>
          </p:cNvSpPr>
          <p:nvPr>
            <p:ph idx="1"/>
          </p:nvPr>
        </p:nvSpPr>
        <p:spPr>
          <a:xfrm>
            <a:off x="609297" y="1066028"/>
            <a:ext cx="10973405" cy="5181599"/>
          </a:xfrm>
        </p:spPr>
        <p:txBody>
          <a:bodyPr>
            <a:normAutofit fontScale="92500" lnSpcReduction="20000"/>
          </a:bodyPr>
          <a:lstStyle/>
          <a:p>
            <a:pPr algn="just"/>
            <a:r>
              <a:rPr lang="en-US" dirty="0">
                <a:effectLst/>
              </a:rPr>
              <a:t>Entrepreneurs are constantly attempting to start businesses for the purpose of deriving an income stream and establishing a successful business empire. One of the largest challenges entrepreneurs face when starting a new business is finding the optimal location for starting up. </a:t>
            </a:r>
            <a:endParaRPr lang="en-ZA" dirty="0">
              <a:effectLst/>
            </a:endParaRPr>
          </a:p>
          <a:p>
            <a:pPr algn="just"/>
            <a:r>
              <a:rPr lang="en-US" dirty="0">
                <a:effectLst/>
              </a:rPr>
              <a:t>Location is key when starting a business since an ideally situated business will receive high customer traffic which could potentially translate into profitability. Furthermore, it is important to start a business in a location where the product or service you intend to offer is not readily available. This implies strategically starting up in an area that is not rife with competition, thereby allowing you to meet the needs and/or wants of that population. By strategically opening a business in an area that has low levels of competition, it can be assumed that you will not have to keep up with competitive prices of the already established enterprises which would drastically increase your businesses’ probability of success. </a:t>
            </a:r>
            <a:endParaRPr lang="en-ZA" dirty="0">
              <a:effectLst/>
            </a:endParaRPr>
          </a:p>
          <a:p>
            <a:pPr algn="just"/>
            <a:r>
              <a:rPr lang="en-US" dirty="0">
                <a:effectLst/>
              </a:rPr>
              <a:t>The next problem is to determine which Borough and neighborhood in NYC would be the most ideal location to purchase/lease a property for the purpose of starting a business. </a:t>
            </a:r>
            <a:endParaRPr lang="en-ZA" dirty="0">
              <a:effectLst/>
            </a:endParaRPr>
          </a:p>
          <a:p>
            <a:endParaRPr lang="en-ZA" dirty="0"/>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3265077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Problem Questions</a:t>
            </a:r>
          </a:p>
        </p:txBody>
      </p:sp>
      <p:sp>
        <p:nvSpPr>
          <p:cNvPr id="4" name="Content Placeholder 3">
            <a:extLst>
              <a:ext uri="{FF2B5EF4-FFF2-40B4-BE49-F238E27FC236}">
                <a16:creationId xmlns:a16="http://schemas.microsoft.com/office/drawing/2014/main" id="{C2F8884B-8A58-49F1-B46D-752B237B33B2}"/>
              </a:ext>
            </a:extLst>
          </p:cNvPr>
          <p:cNvSpPr>
            <a:spLocks noGrp="1"/>
          </p:cNvSpPr>
          <p:nvPr>
            <p:ph idx="1"/>
          </p:nvPr>
        </p:nvSpPr>
        <p:spPr>
          <a:xfrm>
            <a:off x="603973" y="1184275"/>
            <a:ext cx="10973405" cy="5181599"/>
          </a:xfrm>
        </p:spPr>
        <p:txBody>
          <a:bodyPr>
            <a:normAutofit/>
          </a:bodyPr>
          <a:lstStyle/>
          <a:p>
            <a:r>
              <a:rPr lang="en-US" dirty="0"/>
              <a:t>The project was structured to answer the following key problem questions: </a:t>
            </a:r>
          </a:p>
          <a:p>
            <a:pPr marL="907200" lvl="1" indent="-457200">
              <a:buFont typeface="+mj-lt"/>
              <a:buAutoNum type="arabicPeriod"/>
            </a:pPr>
            <a:r>
              <a:rPr lang="en-US" dirty="0">
                <a:effectLst/>
              </a:rPr>
              <a:t>Which borough in NYC would be the best borough to open an Italian restaurant? (Based on least competition)</a:t>
            </a:r>
            <a:endParaRPr lang="en-ZA" dirty="0">
              <a:effectLst/>
            </a:endParaRPr>
          </a:p>
          <a:p>
            <a:pPr marL="907200" lvl="1" indent="-457200">
              <a:buFont typeface="+mj-lt"/>
              <a:buAutoNum type="arabicPeriod"/>
            </a:pPr>
            <a:r>
              <a:rPr lang="en-US" dirty="0">
                <a:effectLst/>
              </a:rPr>
              <a:t>Which location has the highest number of Italian restaurants? </a:t>
            </a:r>
            <a:endParaRPr lang="en-ZA" dirty="0">
              <a:effectLst/>
            </a:endParaRPr>
          </a:p>
          <a:p>
            <a:pPr marL="907200" lvl="1" indent="-457200">
              <a:buFont typeface="+mj-lt"/>
              <a:buAutoNum type="arabicPeriod"/>
            </a:pPr>
            <a:r>
              <a:rPr lang="en-US" dirty="0">
                <a:effectLst/>
              </a:rPr>
              <a:t>Which Neighborhood would be the best Neighborhood to open an Italian restaurant? (Based on least competition)</a:t>
            </a:r>
            <a:endParaRPr lang="en-ZA" dirty="0">
              <a:effectLst/>
            </a:endParaRPr>
          </a:p>
          <a:p>
            <a:pPr marL="907200" lvl="1" indent="-457200">
              <a:buFont typeface="+mj-lt"/>
              <a:buAutoNum type="arabicPeriod"/>
            </a:pPr>
            <a:r>
              <a:rPr lang="en-US" dirty="0">
                <a:effectLst/>
              </a:rPr>
              <a:t>Who would be the top 5 most competitive Italian restaurants in NYC that Raymond would have to compete with? (Based on customer ratings)</a:t>
            </a:r>
            <a:endParaRPr lang="en-ZA" dirty="0">
              <a:effectLst/>
            </a:endParaRPr>
          </a:p>
          <a:p>
            <a:pPr marL="907200" lvl="1" indent="-457200">
              <a:buFont typeface="+mj-lt"/>
              <a:buAutoNum type="arabicPeriod"/>
            </a:pPr>
            <a:r>
              <a:rPr lang="en-US" dirty="0">
                <a:effectLst/>
              </a:rPr>
              <a:t>Which Italian restaurant would represent the lowest level of competition? </a:t>
            </a:r>
            <a:endParaRPr lang="en-ZA" dirty="0">
              <a:effectLst/>
            </a:endParaRPr>
          </a:p>
          <a:p>
            <a:pPr marL="907200" lvl="1" indent="-457200">
              <a:buFont typeface="+mj-lt"/>
              <a:buAutoNum type="arabicPeriod"/>
            </a:pPr>
            <a:r>
              <a:rPr lang="en-US" dirty="0">
                <a:effectLst/>
              </a:rPr>
              <a:t>What would be the best locations (street names) to open an Italian restaurant? </a:t>
            </a:r>
            <a:endParaRPr lang="en-ZA" dirty="0">
              <a:effectLst/>
            </a:endParaRPr>
          </a:p>
          <a:p>
            <a:pPr marL="494100" indent="-457200">
              <a:buFont typeface="+mj-lt"/>
              <a:buAutoNum type="arabicPeriod"/>
            </a:pPr>
            <a:endParaRPr lang="en-ZA" dirty="0"/>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13248972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Data Selection</a:t>
            </a:r>
          </a:p>
        </p:txBody>
      </p:sp>
      <p:sp>
        <p:nvSpPr>
          <p:cNvPr id="4" name="Content Placeholder 3">
            <a:extLst>
              <a:ext uri="{FF2B5EF4-FFF2-40B4-BE49-F238E27FC236}">
                <a16:creationId xmlns:a16="http://schemas.microsoft.com/office/drawing/2014/main" id="{C2F8884B-8A58-49F1-B46D-752B237B33B2}"/>
              </a:ext>
            </a:extLst>
          </p:cNvPr>
          <p:cNvSpPr>
            <a:spLocks noGrp="1"/>
          </p:cNvSpPr>
          <p:nvPr>
            <p:ph idx="1"/>
          </p:nvPr>
        </p:nvSpPr>
        <p:spPr>
          <a:xfrm>
            <a:off x="603973" y="1184275"/>
            <a:ext cx="10973405" cy="5181599"/>
          </a:xfrm>
        </p:spPr>
        <p:txBody>
          <a:bodyPr>
            <a:normAutofit/>
          </a:bodyPr>
          <a:lstStyle/>
          <a:p>
            <a:r>
              <a:rPr lang="en-US" dirty="0"/>
              <a:t>The following data was utilized for the purposes of this project </a:t>
            </a:r>
          </a:p>
          <a:p>
            <a:pPr marL="36900" indent="0">
              <a:buNone/>
            </a:pPr>
            <a:endParaRPr lang="en-US" dirty="0"/>
          </a:p>
          <a:p>
            <a:pPr lvl="2"/>
            <a:r>
              <a:rPr lang="en-US" sz="2100" b="1" dirty="0">
                <a:effectLst/>
              </a:rPr>
              <a:t>New York City data</a:t>
            </a:r>
            <a:endParaRPr lang="en-ZA" sz="2100" dirty="0">
              <a:effectLst/>
            </a:endParaRPr>
          </a:p>
          <a:p>
            <a:pPr marL="1170000" lvl="3" indent="0">
              <a:buNone/>
            </a:pPr>
            <a:r>
              <a:rPr lang="en-US" sz="1700" dirty="0">
                <a:effectLst/>
              </a:rPr>
              <a:t>This data set will be used to obtain information for the list of all Boroughs and Neighborhoods in NYC, together with their respective latitudes and longitudes. </a:t>
            </a:r>
          </a:p>
          <a:p>
            <a:pPr marL="1170000" lvl="3" indent="0">
              <a:buNone/>
            </a:pPr>
            <a:r>
              <a:rPr lang="en-US" sz="1700" b="1" dirty="0">
                <a:effectLst/>
              </a:rPr>
              <a:t>Source:  </a:t>
            </a:r>
            <a:r>
              <a:rPr lang="en-US" sz="1700" dirty="0">
                <a:effectLst/>
              </a:rPr>
              <a:t>This data can be obtained at the following </a:t>
            </a:r>
            <a:r>
              <a:rPr lang="en-US" sz="1700" u="sng" dirty="0">
                <a:effectLst/>
                <a:hlinkClick r:id="rId3"/>
              </a:rPr>
              <a:t>link</a:t>
            </a:r>
            <a:r>
              <a:rPr lang="en-US" sz="1700" dirty="0">
                <a:effectLst/>
              </a:rPr>
              <a:t>. </a:t>
            </a:r>
          </a:p>
          <a:p>
            <a:pPr marL="1170000" lvl="3" indent="0">
              <a:buNone/>
            </a:pPr>
            <a:endParaRPr lang="en-ZA" sz="1700" dirty="0">
              <a:effectLst/>
            </a:endParaRPr>
          </a:p>
          <a:p>
            <a:pPr lvl="2"/>
            <a:r>
              <a:rPr lang="en-US" sz="2100" b="1" dirty="0">
                <a:effectLst/>
              </a:rPr>
              <a:t>Italian Restaurants Data </a:t>
            </a:r>
            <a:endParaRPr lang="en-ZA" sz="2100" dirty="0">
              <a:effectLst/>
            </a:endParaRPr>
          </a:p>
          <a:p>
            <a:pPr marL="1080000" lvl="3" indent="0">
              <a:buNone/>
            </a:pPr>
            <a:r>
              <a:rPr lang="en-US" sz="1700" dirty="0">
                <a:effectLst/>
              </a:rPr>
              <a:t>The data for all NYC Italian restaurants, including their stats (likes, ratings and tips) will be extracted using the Foursquare API.. </a:t>
            </a:r>
            <a:endParaRPr lang="en-ZA" sz="1700" dirty="0">
              <a:effectLst/>
            </a:endParaRPr>
          </a:p>
          <a:p>
            <a:pPr marL="1080000" lvl="3" indent="0">
              <a:buNone/>
            </a:pPr>
            <a:r>
              <a:rPr lang="en-US" sz="1700" b="1" dirty="0">
                <a:effectLst/>
              </a:rPr>
              <a:t>Source: </a:t>
            </a:r>
            <a:r>
              <a:rPr lang="en-US" sz="1700" u="sng" dirty="0">
                <a:effectLst/>
                <a:hlinkClick r:id="rId4"/>
              </a:rPr>
              <a:t>Foursquare API</a:t>
            </a:r>
            <a:endParaRPr lang="en-ZA" sz="2500" dirty="0">
              <a:effectLst/>
            </a:endParaRPr>
          </a:p>
          <a:p>
            <a:pPr marL="494100" indent="-457200">
              <a:buFont typeface="+mj-lt"/>
              <a:buAutoNum type="arabicPeriod"/>
            </a:pPr>
            <a:endParaRPr lang="en-ZA" dirty="0"/>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13401773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Methodology </a:t>
            </a:r>
          </a:p>
        </p:txBody>
      </p:sp>
      <p:sp>
        <p:nvSpPr>
          <p:cNvPr id="4" name="Content Placeholder 3">
            <a:extLst>
              <a:ext uri="{FF2B5EF4-FFF2-40B4-BE49-F238E27FC236}">
                <a16:creationId xmlns:a16="http://schemas.microsoft.com/office/drawing/2014/main" id="{C2F8884B-8A58-49F1-B46D-752B237B33B2}"/>
              </a:ext>
            </a:extLst>
          </p:cNvPr>
          <p:cNvSpPr>
            <a:spLocks noGrp="1"/>
          </p:cNvSpPr>
          <p:nvPr>
            <p:ph idx="1"/>
          </p:nvPr>
        </p:nvSpPr>
        <p:spPr>
          <a:xfrm>
            <a:off x="603973" y="1184275"/>
            <a:ext cx="10973405" cy="5181599"/>
          </a:xfrm>
        </p:spPr>
        <p:txBody>
          <a:bodyPr>
            <a:normAutofit lnSpcReduction="10000"/>
          </a:bodyPr>
          <a:lstStyle/>
          <a:p>
            <a:pPr marL="36900" indent="0">
              <a:buNone/>
            </a:pPr>
            <a:r>
              <a:rPr lang="en-US" dirty="0"/>
              <a:t>The following methodology was implemented for the completion of this project: </a:t>
            </a:r>
          </a:p>
          <a:p>
            <a:pPr marL="494100" indent="-457200">
              <a:buAutoNum type="arabicPeriod"/>
            </a:pPr>
            <a:r>
              <a:rPr lang="en-US" dirty="0"/>
              <a:t>Import the required libraries need to complete the project </a:t>
            </a:r>
          </a:p>
          <a:p>
            <a:pPr marL="494100" indent="-457200">
              <a:buAutoNum type="arabicPeriod"/>
            </a:pPr>
            <a:r>
              <a:rPr lang="en-US" dirty="0"/>
              <a:t>Retrieve the NYC location data containing latitude and longitude for each NYC Borough and Neighborhood. </a:t>
            </a:r>
          </a:p>
          <a:p>
            <a:pPr marL="494100" indent="-457200">
              <a:buAutoNum type="arabicPeriod"/>
            </a:pPr>
            <a:r>
              <a:rPr lang="en-US" dirty="0"/>
              <a:t>Determine the best borough by identifying the smallest borough and one that ideally suited for dining and night life. </a:t>
            </a:r>
          </a:p>
          <a:p>
            <a:pPr marL="494100" indent="-457200">
              <a:buAutoNum type="arabicPeriod"/>
            </a:pPr>
            <a:r>
              <a:rPr lang="en-US" dirty="0"/>
              <a:t>Retrieve the locations of all Italian restaurants using the Foursquare API</a:t>
            </a:r>
          </a:p>
          <a:p>
            <a:pPr marL="494100" indent="-457200">
              <a:buAutoNum type="arabicPeriod"/>
            </a:pPr>
            <a:r>
              <a:rPr lang="en-US" dirty="0"/>
              <a:t>Group the data according the number of Italian restaurants per neighborhood. Identify the neighborhoods with the least number of Italian restaurants. </a:t>
            </a:r>
          </a:p>
          <a:p>
            <a:pPr marL="494100" indent="-457200">
              <a:buAutoNum type="arabicPeriod"/>
            </a:pPr>
            <a:r>
              <a:rPr lang="en-US" dirty="0"/>
              <a:t>Extract the statistics for each Italian restaurant in the selected borough using the Foursquare API.</a:t>
            </a:r>
          </a:p>
          <a:p>
            <a:pPr marL="36900" indent="0">
              <a:buNone/>
            </a:pPr>
            <a:endParaRPr lang="en-US" dirty="0"/>
          </a:p>
          <a:p>
            <a:pPr marL="36900" indent="0">
              <a:buNone/>
            </a:pPr>
            <a:endParaRPr lang="en-ZA" dirty="0"/>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3920169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Methodology </a:t>
            </a:r>
          </a:p>
        </p:txBody>
      </p:sp>
      <p:sp>
        <p:nvSpPr>
          <p:cNvPr id="4" name="Content Placeholder 3">
            <a:extLst>
              <a:ext uri="{FF2B5EF4-FFF2-40B4-BE49-F238E27FC236}">
                <a16:creationId xmlns:a16="http://schemas.microsoft.com/office/drawing/2014/main" id="{C2F8884B-8A58-49F1-B46D-752B237B33B2}"/>
              </a:ext>
            </a:extLst>
          </p:cNvPr>
          <p:cNvSpPr>
            <a:spLocks noGrp="1"/>
          </p:cNvSpPr>
          <p:nvPr>
            <p:ph idx="1"/>
          </p:nvPr>
        </p:nvSpPr>
        <p:spPr>
          <a:xfrm>
            <a:off x="603973" y="1184275"/>
            <a:ext cx="10973405" cy="5181599"/>
          </a:xfrm>
        </p:spPr>
        <p:txBody>
          <a:bodyPr>
            <a:normAutofit/>
          </a:bodyPr>
          <a:lstStyle/>
          <a:p>
            <a:pPr marL="36900" indent="0">
              <a:buNone/>
            </a:pPr>
            <a:r>
              <a:rPr lang="en-US" dirty="0"/>
              <a:t>The following methodology was implemented for the completion of this project: </a:t>
            </a:r>
          </a:p>
          <a:p>
            <a:pPr marL="36900" indent="0">
              <a:buNone/>
            </a:pPr>
            <a:r>
              <a:rPr lang="en-US" dirty="0"/>
              <a:t>7. Apply the K-Means clustering algorithm to cluster each Italian restaurant in the best borough. Use clusters to identify Italian restaurants that represent high and low levels of competition. </a:t>
            </a:r>
          </a:p>
          <a:p>
            <a:pPr marL="36900" indent="0">
              <a:buNone/>
            </a:pPr>
            <a:r>
              <a:rPr lang="en-US" dirty="0"/>
              <a:t>8. Group the </a:t>
            </a:r>
            <a:r>
              <a:rPr lang="en-US" dirty="0" err="1"/>
              <a:t>neighhoods</a:t>
            </a:r>
            <a:r>
              <a:rPr lang="en-US" dirty="0"/>
              <a:t> according to average ratings of Italian restaurants to find the highest and lowest rated Neighborhoods for Italian restaurants. </a:t>
            </a:r>
          </a:p>
          <a:p>
            <a:pPr marL="36900" indent="0">
              <a:buNone/>
            </a:pPr>
            <a:r>
              <a:rPr lang="en-US" dirty="0"/>
              <a:t>9. Choose the best nationhood to open a new Italian restaurant based on lowest levels of competition. </a:t>
            </a:r>
          </a:p>
          <a:p>
            <a:pPr marL="36900" indent="0">
              <a:buNone/>
            </a:pPr>
            <a:endParaRPr lang="en-ZA" dirty="0"/>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2064670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7</a:t>
            </a:fld>
            <a:endParaRPr lang="en-US" dirty="0"/>
          </a:p>
        </p:txBody>
      </p:sp>
      <p:pic>
        <p:nvPicPr>
          <p:cNvPr id="3" name="Picture 2">
            <a:extLst>
              <a:ext uri="{FF2B5EF4-FFF2-40B4-BE49-F238E27FC236}">
                <a16:creationId xmlns:a16="http://schemas.microsoft.com/office/drawing/2014/main" id="{30C13E16-A8CA-42AC-8F5E-E9551979E1B2}"/>
              </a:ext>
            </a:extLst>
          </p:cNvPr>
          <p:cNvPicPr>
            <a:picLocks noChangeAspect="1"/>
          </p:cNvPicPr>
          <p:nvPr/>
        </p:nvPicPr>
        <p:blipFill>
          <a:blip r:embed="rId3"/>
          <a:stretch>
            <a:fillRect/>
          </a:stretch>
        </p:blipFill>
        <p:spPr>
          <a:xfrm>
            <a:off x="552631" y="1088610"/>
            <a:ext cx="8344159" cy="5277264"/>
          </a:xfrm>
          <a:prstGeom prst="rect">
            <a:avLst/>
          </a:prstGeom>
        </p:spPr>
      </p:pic>
      <p:sp>
        <p:nvSpPr>
          <p:cNvPr id="4" name="TextBox 3">
            <a:extLst>
              <a:ext uri="{FF2B5EF4-FFF2-40B4-BE49-F238E27FC236}">
                <a16:creationId xmlns:a16="http://schemas.microsoft.com/office/drawing/2014/main" id="{23BC0B15-EFB5-4033-8787-FABCE7DF29FB}"/>
              </a:ext>
            </a:extLst>
          </p:cNvPr>
          <p:cNvSpPr txBox="1"/>
          <p:nvPr/>
        </p:nvSpPr>
        <p:spPr>
          <a:xfrm>
            <a:off x="9257954" y="1088609"/>
            <a:ext cx="2613204" cy="3693319"/>
          </a:xfrm>
          <a:prstGeom prst="rect">
            <a:avLst/>
          </a:prstGeom>
          <a:noFill/>
        </p:spPr>
        <p:txBody>
          <a:bodyPr wrap="square" rtlCol="0">
            <a:spAutoFit/>
          </a:bodyPr>
          <a:lstStyle/>
          <a:p>
            <a:r>
              <a:rPr lang="en-US" b="1" dirty="0"/>
              <a:t>Count of Neighborhoods per NYC Borough</a:t>
            </a:r>
          </a:p>
          <a:p>
            <a:endParaRPr lang="en-US" dirty="0"/>
          </a:p>
          <a:p>
            <a:pPr marL="285750" indent="-285750">
              <a:buFont typeface="Arial" panose="020B0604020202020204" pitchFamily="34" charset="0"/>
              <a:buChar char="•"/>
            </a:pPr>
            <a:r>
              <a:rPr lang="en-US" dirty="0"/>
              <a:t>Total of 306 neighborhoods in NYC</a:t>
            </a:r>
          </a:p>
          <a:p>
            <a:pPr marL="285750" indent="-285750">
              <a:buFont typeface="Arial" panose="020B0604020202020204" pitchFamily="34" charset="0"/>
              <a:buChar char="•"/>
            </a:pPr>
            <a:r>
              <a:rPr lang="en-US" dirty="0"/>
              <a:t>Lowest number of neighborhoods – Manhattan</a:t>
            </a:r>
          </a:p>
          <a:p>
            <a:pPr marL="285750" indent="-285750">
              <a:buFont typeface="Arial" panose="020B0604020202020204" pitchFamily="34" charset="0"/>
              <a:buChar char="•"/>
            </a:pPr>
            <a:r>
              <a:rPr lang="en-US" dirty="0"/>
              <a:t>Highest number of neighborhoods - Queens</a:t>
            </a:r>
            <a:endParaRPr lang="en-ZA" dirty="0"/>
          </a:p>
        </p:txBody>
      </p:sp>
    </p:spTree>
    <p:extLst>
      <p:ext uri="{BB962C8B-B14F-4D97-AF65-F5344CB8AC3E}">
        <p14:creationId xmlns:p14="http://schemas.microsoft.com/office/powerpoint/2010/main" val="108093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8</a:t>
            </a:fld>
            <a:endParaRPr lang="en-US" dirty="0"/>
          </a:p>
        </p:txBody>
      </p:sp>
      <p:pic>
        <p:nvPicPr>
          <p:cNvPr id="14" name="Picture 13">
            <a:extLst>
              <a:ext uri="{FF2B5EF4-FFF2-40B4-BE49-F238E27FC236}">
                <a16:creationId xmlns:a16="http://schemas.microsoft.com/office/drawing/2014/main" id="{F5CF99D0-5342-4C5E-B48E-A46A1C266321}"/>
              </a:ext>
            </a:extLst>
          </p:cNvPr>
          <p:cNvPicPr/>
          <p:nvPr/>
        </p:nvPicPr>
        <p:blipFill>
          <a:blip r:embed="rId3"/>
          <a:stretch>
            <a:fillRect/>
          </a:stretch>
        </p:blipFill>
        <p:spPr>
          <a:xfrm>
            <a:off x="499774" y="1144269"/>
            <a:ext cx="8503549" cy="5221605"/>
          </a:xfrm>
          <a:prstGeom prst="rect">
            <a:avLst/>
          </a:prstGeom>
        </p:spPr>
      </p:pic>
      <p:sp>
        <p:nvSpPr>
          <p:cNvPr id="16" name="TextBox 15">
            <a:extLst>
              <a:ext uri="{FF2B5EF4-FFF2-40B4-BE49-F238E27FC236}">
                <a16:creationId xmlns:a16="http://schemas.microsoft.com/office/drawing/2014/main" id="{87C7F6D5-B9A1-4694-8C11-636438404C07}"/>
              </a:ext>
            </a:extLst>
          </p:cNvPr>
          <p:cNvSpPr txBox="1"/>
          <p:nvPr/>
        </p:nvSpPr>
        <p:spPr>
          <a:xfrm>
            <a:off x="9257954" y="1088609"/>
            <a:ext cx="2613204" cy="3416320"/>
          </a:xfrm>
          <a:prstGeom prst="rect">
            <a:avLst/>
          </a:prstGeom>
          <a:noFill/>
        </p:spPr>
        <p:txBody>
          <a:bodyPr wrap="square" rtlCol="0">
            <a:spAutoFit/>
          </a:bodyPr>
          <a:lstStyle/>
          <a:p>
            <a:r>
              <a:rPr lang="en-US" b="1" dirty="0"/>
              <a:t>Visual representation of Italian restaurants distribution in Manhattan NYC</a:t>
            </a:r>
          </a:p>
          <a:p>
            <a:endParaRPr lang="en-US" dirty="0"/>
          </a:p>
          <a:p>
            <a:pPr marL="285750" indent="-285750">
              <a:buFont typeface="Arial" panose="020B0604020202020204" pitchFamily="34" charset="0"/>
              <a:buChar char="•"/>
            </a:pPr>
            <a:r>
              <a:rPr lang="en-US" dirty="0"/>
              <a:t>Each marker represents an Italian restaurant</a:t>
            </a:r>
          </a:p>
          <a:p>
            <a:pPr marL="285750" indent="-285750">
              <a:buFont typeface="Arial" panose="020B0604020202020204" pitchFamily="34" charset="0"/>
              <a:buChar char="•"/>
            </a:pPr>
            <a:r>
              <a:rPr lang="en-US" dirty="0"/>
              <a:t>Total of  1493 Italian restaurants in Manhattan, NYC</a:t>
            </a:r>
          </a:p>
          <a:p>
            <a:pPr marL="285750" indent="-285750">
              <a:buFont typeface="Arial" panose="020B0604020202020204" pitchFamily="34" charset="0"/>
              <a:buChar char="•"/>
            </a:pPr>
            <a:endParaRPr lang="en-ZA" dirty="0"/>
          </a:p>
        </p:txBody>
      </p:sp>
    </p:spTree>
    <p:extLst>
      <p:ext uri="{BB962C8B-B14F-4D97-AF65-F5344CB8AC3E}">
        <p14:creationId xmlns:p14="http://schemas.microsoft.com/office/powerpoint/2010/main" val="3135044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0"/>
            <a:ext cx="10353762" cy="1257300"/>
          </a:xfrm>
        </p:spPr>
        <p:txBody>
          <a:bodyPr>
            <a:normAutofit/>
          </a:bodyPr>
          <a:lstStyle/>
          <a:p>
            <a:r>
              <a:rPr lang="en-US" b="1" dirty="0"/>
              <a:t>Results </a:t>
            </a:r>
          </a:p>
        </p:txBody>
      </p:sp>
      <p:sp>
        <p:nvSpPr>
          <p:cNvPr id="5" name="Slide Number Placeholder 4">
            <a:extLst>
              <a:ext uri="{FF2B5EF4-FFF2-40B4-BE49-F238E27FC236}">
                <a16:creationId xmlns:a16="http://schemas.microsoft.com/office/drawing/2014/main" id="{5022A818-D9A0-4181-9946-A6FF6F62FCCE}"/>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16" name="TextBox 15">
            <a:extLst>
              <a:ext uri="{FF2B5EF4-FFF2-40B4-BE49-F238E27FC236}">
                <a16:creationId xmlns:a16="http://schemas.microsoft.com/office/drawing/2014/main" id="{87C7F6D5-B9A1-4694-8C11-636438404C07}"/>
              </a:ext>
            </a:extLst>
          </p:cNvPr>
          <p:cNvSpPr txBox="1"/>
          <p:nvPr/>
        </p:nvSpPr>
        <p:spPr>
          <a:xfrm>
            <a:off x="9257954" y="1088609"/>
            <a:ext cx="2613204" cy="3693319"/>
          </a:xfrm>
          <a:prstGeom prst="rect">
            <a:avLst/>
          </a:prstGeom>
          <a:noFill/>
        </p:spPr>
        <p:txBody>
          <a:bodyPr wrap="square" rtlCol="0">
            <a:spAutoFit/>
          </a:bodyPr>
          <a:lstStyle/>
          <a:p>
            <a:r>
              <a:rPr lang="en-US" b="1" dirty="0"/>
              <a:t>Distribution of Italian Restaurants per neighborhood in Manhattan, NYC. </a:t>
            </a:r>
          </a:p>
          <a:p>
            <a:endParaRPr lang="en-US" dirty="0"/>
          </a:p>
          <a:p>
            <a:pPr marL="285750" indent="-285750">
              <a:buFont typeface="Arial" panose="020B0604020202020204" pitchFamily="34" charset="0"/>
              <a:buChar char="•"/>
            </a:pPr>
            <a:r>
              <a:rPr lang="en-US" dirty="0"/>
              <a:t>Inwood has the lowest number of Italian restaurants – 4</a:t>
            </a:r>
          </a:p>
          <a:p>
            <a:pPr marL="285750" indent="-285750">
              <a:buFont typeface="Arial" panose="020B0604020202020204" pitchFamily="34" charset="0"/>
              <a:buChar char="•"/>
            </a:pPr>
            <a:r>
              <a:rPr lang="en-US" dirty="0"/>
              <a:t>22 Neighborhoods each containing 50 Italian restaurants</a:t>
            </a:r>
          </a:p>
          <a:p>
            <a:pPr marL="285750" indent="-285750">
              <a:buFont typeface="Arial" panose="020B0604020202020204" pitchFamily="34" charset="0"/>
              <a:buChar char="•"/>
            </a:pPr>
            <a:endParaRPr lang="en-ZA" dirty="0"/>
          </a:p>
        </p:txBody>
      </p:sp>
      <p:pic>
        <p:nvPicPr>
          <p:cNvPr id="3" name="Picture 2">
            <a:extLst>
              <a:ext uri="{FF2B5EF4-FFF2-40B4-BE49-F238E27FC236}">
                <a16:creationId xmlns:a16="http://schemas.microsoft.com/office/drawing/2014/main" id="{5D96D301-C5A9-4456-91ED-A2533BEC6E23}"/>
              </a:ext>
            </a:extLst>
          </p:cNvPr>
          <p:cNvPicPr>
            <a:picLocks noChangeAspect="1"/>
          </p:cNvPicPr>
          <p:nvPr/>
        </p:nvPicPr>
        <p:blipFill>
          <a:blip r:embed="rId3"/>
          <a:stretch>
            <a:fillRect/>
          </a:stretch>
        </p:blipFill>
        <p:spPr>
          <a:xfrm>
            <a:off x="310193" y="1068430"/>
            <a:ext cx="8669683" cy="5604234"/>
          </a:xfrm>
          <a:prstGeom prst="rect">
            <a:avLst/>
          </a:prstGeom>
        </p:spPr>
      </p:pic>
    </p:spTree>
    <p:extLst>
      <p:ext uri="{BB962C8B-B14F-4D97-AF65-F5344CB8AC3E}">
        <p14:creationId xmlns:p14="http://schemas.microsoft.com/office/powerpoint/2010/main" val="7084722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{0254141C-3E03-4747-9DB7-213705FDE329}tf11665031_win32</Template>
  <TotalTime>80</TotalTime>
  <Words>1459</Words>
  <Application>Microsoft Office PowerPoint</Application>
  <PresentationFormat>Widescreen</PresentationFormat>
  <Paragraphs>207</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Arial Nova</vt:lpstr>
      <vt:lpstr>Arial Nova Light</vt:lpstr>
      <vt:lpstr>Calibri</vt:lpstr>
      <vt:lpstr>Wingdings 2</vt:lpstr>
      <vt:lpstr>SlateVTI</vt:lpstr>
      <vt:lpstr>Coursera &amp; IBM Capstone project The battle of Neighborhoods</vt:lpstr>
      <vt:lpstr>Introduction</vt:lpstr>
      <vt:lpstr>Problem Questions</vt:lpstr>
      <vt:lpstr>Data Selection</vt:lpstr>
      <vt:lpstr>Methodology </vt:lpstr>
      <vt:lpstr>Methodology </vt:lpstr>
      <vt:lpstr>Results </vt:lpstr>
      <vt:lpstr>Results </vt:lpstr>
      <vt:lpstr>Results </vt:lpstr>
      <vt:lpstr>Results </vt:lpstr>
      <vt:lpstr>Results </vt:lpstr>
      <vt:lpstr>Results </vt:lpstr>
      <vt:lpstr>Results </vt:lpstr>
      <vt:lpstr>Results </vt:lpstr>
      <vt:lpstr>Results – Answers to problem questions </vt:lpstr>
      <vt:lpstr>Results – Answers to problem questions </vt:lpstr>
      <vt:lpstr>Results – Answers to problem questions </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&amp; IBM Capstone project The battle of Neighborhoods</dc:title>
  <dc:creator>Tevin Richard</dc:creator>
  <cp:lastModifiedBy>Tevin Richard</cp:lastModifiedBy>
  <cp:revision>7</cp:revision>
  <dcterms:created xsi:type="dcterms:W3CDTF">2021-03-23T19:58:59Z</dcterms:created>
  <dcterms:modified xsi:type="dcterms:W3CDTF">2021-03-23T21:19:03Z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